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65" r:id="rId2"/>
    <p:sldId id="272" r:id="rId3"/>
    <p:sldId id="2147374543" r:id="rId4"/>
    <p:sldId id="2147374512" r:id="rId5"/>
    <p:sldId id="2147374544" r:id="rId6"/>
    <p:sldId id="2147374518" r:id="rId7"/>
    <p:sldId id="2147374520" r:id="rId8"/>
    <p:sldId id="2147374519" r:id="rId9"/>
    <p:sldId id="2147374521" r:id="rId10"/>
    <p:sldId id="2147374523" r:id="rId11"/>
    <p:sldId id="2147374524" r:id="rId12"/>
    <p:sldId id="2147374526" r:id="rId13"/>
    <p:sldId id="2147374527" r:id="rId14"/>
    <p:sldId id="2147374528" r:id="rId15"/>
    <p:sldId id="2147374535" r:id="rId16"/>
    <p:sldId id="2147374537" r:id="rId17"/>
    <p:sldId id="2147374538" r:id="rId18"/>
    <p:sldId id="2147374539" r:id="rId19"/>
    <p:sldId id="2147374536" r:id="rId20"/>
    <p:sldId id="2147374517" r:id="rId21"/>
    <p:sldId id="2147374525" r:id="rId22"/>
    <p:sldId id="2147374516" r:id="rId23"/>
    <p:sldId id="2147374522" r:id="rId24"/>
    <p:sldId id="2147374532" r:id="rId25"/>
    <p:sldId id="2147374533" r:id="rId26"/>
    <p:sldId id="2147374534" r:id="rId27"/>
    <p:sldId id="2147374542" r:id="rId28"/>
    <p:sldId id="2147374541" r:id="rId29"/>
    <p:sldId id="2147374540" r:id="rId30"/>
    <p:sldId id="2147374531" r:id="rId31"/>
    <p:sldId id="2147374515" r:id="rId3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3F"/>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77" autoAdjust="0"/>
    <p:restoredTop sz="75791" autoAdjust="0"/>
  </p:normalViewPr>
  <p:slideViewPr>
    <p:cSldViewPr snapToGrid="0">
      <p:cViewPr varScale="1">
        <p:scale>
          <a:sx n="78" d="100"/>
          <a:sy n="78" d="100"/>
        </p:scale>
        <p:origin x="120"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Absence levels (2021 – 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4">
                  <a:lumMod val="75000"/>
                </a:schemeClr>
              </a:solidFill>
              <a:ln>
                <a:noFill/>
              </a:ln>
              <a:effectLst/>
            </c:spPr>
            <c:extLst>
              <c:ext xmlns:c16="http://schemas.microsoft.com/office/drawing/2014/chart" uri="{C3380CC4-5D6E-409C-BE32-E72D297353CC}">
                <c16:uniqueId val="{00000001-A068-4F43-B0BF-04393755AF90}"/>
              </c:ext>
            </c:extLst>
          </c:dPt>
          <c:dPt>
            <c:idx val="1"/>
            <c:invertIfNegative val="0"/>
            <c:bubble3D val="0"/>
            <c:spPr>
              <a:solidFill>
                <a:srgbClr val="C00000"/>
              </a:solidFill>
              <a:ln>
                <a:noFill/>
              </a:ln>
              <a:effectLst/>
            </c:spPr>
            <c:extLst>
              <c:ext xmlns:c16="http://schemas.microsoft.com/office/drawing/2014/chart" uri="{C3380CC4-5D6E-409C-BE32-E72D297353CC}">
                <c16:uniqueId val="{00000003-A068-4F43-B0BF-04393755AF90}"/>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068-4F43-B0BF-04393755AF90}"/>
                </c:ext>
              </c:extLst>
            </c:dLbl>
            <c:dLbl>
              <c:idx val="1"/>
              <c:spPr>
                <a:solidFill>
                  <a:schemeClr val="accent2">
                    <a:lumMod val="20000"/>
                    <a:lumOff val="80000"/>
                  </a:schemeClr>
                </a:solid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068-4F43-B0BF-04393755AF90}"/>
                </c:ext>
              </c:extLst>
            </c:dLbl>
            <c:spPr>
              <a:solidFill>
                <a:schemeClr val="tx2">
                  <a:lumMod val="10000"/>
                  <a:lumOff val="90000"/>
                </a:schemeClr>
              </a:solid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Sheet1!$C$11:$D$11</c:f>
              <c:numCache>
                <c:formatCode>General</c:formatCode>
                <c:ptCount val="2"/>
                <c:pt idx="0">
                  <c:v>2021</c:v>
                </c:pt>
                <c:pt idx="1">
                  <c:v>2025</c:v>
                </c:pt>
              </c:numCache>
            </c:numRef>
          </c:cat>
          <c:val>
            <c:numRef>
              <c:f>Sheet1!$C$12:$D$12</c:f>
              <c:numCache>
                <c:formatCode>0%</c:formatCode>
                <c:ptCount val="2"/>
                <c:pt idx="0" formatCode="0.0%">
                  <c:v>2.5999999999999999E-2</c:v>
                </c:pt>
                <c:pt idx="1">
                  <c:v>0.05</c:v>
                </c:pt>
              </c:numCache>
            </c:numRef>
          </c:val>
          <c:extLst>
            <c:ext xmlns:c16="http://schemas.microsoft.com/office/drawing/2014/chart" uri="{C3380CC4-5D6E-409C-BE32-E72D297353CC}">
              <c16:uniqueId val="{00000004-A068-4F43-B0BF-04393755AF90}"/>
            </c:ext>
          </c:extLst>
        </c:ser>
        <c:dLbls>
          <c:showLegendKey val="0"/>
          <c:showVal val="0"/>
          <c:showCatName val="0"/>
          <c:showSerName val="0"/>
          <c:showPercent val="0"/>
          <c:showBubbleSize val="0"/>
        </c:dLbls>
        <c:gapWidth val="219"/>
        <c:overlap val="-27"/>
        <c:axId val="459652592"/>
        <c:axId val="459650192"/>
      </c:barChart>
      <c:catAx>
        <c:axId val="459652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9650192"/>
        <c:crosses val="autoZero"/>
        <c:auto val="1"/>
        <c:lblAlgn val="ctr"/>
        <c:lblOffset val="100"/>
        <c:noMultiLvlLbl val="0"/>
      </c:catAx>
      <c:valAx>
        <c:axId val="4596501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9652592"/>
        <c:crosses val="autoZero"/>
        <c:crossBetween val="between"/>
      </c:valAx>
      <c:spPr>
        <a:noFill/>
        <a:ln>
          <a:noFill/>
        </a:ln>
        <a:effectLst/>
      </c:spPr>
    </c:plotArea>
    <c:plotVisOnly val="1"/>
    <c:dispBlanksAs val="gap"/>
    <c:showDLblsOverMax val="0"/>
  </c:chart>
  <c:spPr>
    <a:noFill/>
    <a:ln>
      <a:solidFill>
        <a:sysClr val="window" lastClr="FFFFFF">
          <a:lumMod val="85000"/>
        </a:sysClr>
      </a:solid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No.</a:t>
            </a:r>
            <a:r>
              <a:rPr lang="en-GB" baseline="0" dirty="0"/>
              <a:t> of Hours Lost to Sickness Absence (2025)</a:t>
            </a:r>
            <a:endParaRPr lang="en-GB"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bg2">
                  <a:lumMod val="75000"/>
                </a:schemeClr>
              </a:solidFill>
              <a:ln>
                <a:solidFill>
                  <a:schemeClr val="bg2">
                    <a:lumMod val="75000"/>
                  </a:schemeClr>
                </a:solidFill>
              </a:ln>
              <a:effectLst/>
            </c:spPr>
            <c:extLst>
              <c:ext xmlns:c16="http://schemas.microsoft.com/office/drawing/2014/chart" uri="{C3380CC4-5D6E-409C-BE32-E72D297353CC}">
                <c16:uniqueId val="{00000001-3FEF-44D0-AA58-20A94741AEC1}"/>
              </c:ext>
            </c:extLst>
          </c:dPt>
          <c:dPt>
            <c:idx val="2"/>
            <c:invertIfNegative val="0"/>
            <c:bubble3D val="0"/>
            <c:spPr>
              <a:solidFill>
                <a:srgbClr val="FFC000"/>
              </a:solidFill>
              <a:ln>
                <a:noFill/>
              </a:ln>
              <a:effectLst/>
            </c:spPr>
            <c:extLst>
              <c:ext xmlns:c16="http://schemas.microsoft.com/office/drawing/2014/chart" uri="{C3380CC4-5D6E-409C-BE32-E72D297353CC}">
                <c16:uniqueId val="{00000003-3FEF-44D0-AA58-20A94741AEC1}"/>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Sheet1!$D$30:$F$30</c:f>
              <c:strCache>
                <c:ptCount val="3"/>
                <c:pt idx="0">
                  <c:v>Short-term</c:v>
                </c:pt>
                <c:pt idx="1">
                  <c:v>Long-tem</c:v>
                </c:pt>
                <c:pt idx="2">
                  <c:v>Total</c:v>
                </c:pt>
              </c:strCache>
            </c:strRef>
          </c:cat>
          <c:val>
            <c:numRef>
              <c:f>Sheet1!$D$31:$F$31</c:f>
              <c:numCache>
                <c:formatCode>#,##0</c:formatCode>
                <c:ptCount val="3"/>
                <c:pt idx="0">
                  <c:v>7637</c:v>
                </c:pt>
                <c:pt idx="1">
                  <c:v>8566</c:v>
                </c:pt>
                <c:pt idx="2">
                  <c:v>16203</c:v>
                </c:pt>
              </c:numCache>
            </c:numRef>
          </c:val>
          <c:extLst>
            <c:ext xmlns:c16="http://schemas.microsoft.com/office/drawing/2014/chart" uri="{C3380CC4-5D6E-409C-BE32-E72D297353CC}">
              <c16:uniqueId val="{00000004-3FEF-44D0-AA58-20A94741AEC1}"/>
            </c:ext>
          </c:extLst>
        </c:ser>
        <c:dLbls>
          <c:showLegendKey val="0"/>
          <c:showVal val="0"/>
          <c:showCatName val="0"/>
          <c:showSerName val="0"/>
          <c:showPercent val="0"/>
          <c:showBubbleSize val="0"/>
        </c:dLbls>
        <c:gapWidth val="219"/>
        <c:overlap val="-27"/>
        <c:axId val="523463392"/>
        <c:axId val="331672352"/>
      </c:barChart>
      <c:catAx>
        <c:axId val="523463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1672352"/>
        <c:crosses val="autoZero"/>
        <c:auto val="1"/>
        <c:lblAlgn val="ctr"/>
        <c:lblOffset val="100"/>
        <c:noMultiLvlLbl val="0"/>
      </c:catAx>
      <c:valAx>
        <c:axId val="3316723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3463392"/>
        <c:crosses val="autoZero"/>
        <c:crossBetween val="between"/>
      </c:valAx>
      <c:spPr>
        <a:noFill/>
        <a:ln>
          <a:noFill/>
        </a:ln>
        <a:effectLst/>
      </c:spPr>
    </c:plotArea>
    <c:plotVisOnly val="1"/>
    <c:dispBlanksAs val="gap"/>
    <c:showDLblsOverMax val="0"/>
  </c:chart>
  <c:spPr>
    <a:noFill/>
    <a:ln>
      <a:solidFill>
        <a:schemeClr val="bg1">
          <a:lumMod val="85000"/>
        </a:schemeClr>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Clinical</a:t>
            </a:r>
            <a:r>
              <a:rPr lang="en-GB" baseline="0" dirty="0"/>
              <a:t> vs Non-clinical Absence Hours (2025)</a:t>
            </a:r>
            <a:endParaRPr lang="en-GB"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pieChart>
        <c:varyColors val="1"/>
        <c:ser>
          <c:idx val="0"/>
          <c:order val="0"/>
          <c:dPt>
            <c:idx val="0"/>
            <c:bubble3D val="0"/>
            <c:spPr>
              <a:solidFill>
                <a:schemeClr val="tx1">
                  <a:lumMod val="75000"/>
                  <a:lumOff val="25000"/>
                </a:schemeClr>
              </a:solidFill>
              <a:ln w="19050">
                <a:solidFill>
                  <a:schemeClr val="lt1"/>
                </a:solidFill>
              </a:ln>
              <a:effectLst/>
            </c:spPr>
            <c:extLst>
              <c:ext xmlns:c16="http://schemas.microsoft.com/office/drawing/2014/chart" uri="{C3380CC4-5D6E-409C-BE32-E72D297353CC}">
                <c16:uniqueId val="{00000001-C693-4980-9937-9076D775F3FF}"/>
              </c:ext>
            </c:extLst>
          </c:dPt>
          <c:dPt>
            <c:idx val="1"/>
            <c:bubble3D val="0"/>
            <c:spPr>
              <a:solidFill>
                <a:srgbClr val="0070C0"/>
              </a:solidFill>
              <a:ln w="19050">
                <a:solidFill>
                  <a:schemeClr val="lt1"/>
                </a:solidFill>
              </a:ln>
              <a:effectLst/>
            </c:spPr>
            <c:extLst>
              <c:ext xmlns:c16="http://schemas.microsoft.com/office/drawing/2014/chart" uri="{C3380CC4-5D6E-409C-BE32-E72D297353CC}">
                <c16:uniqueId val="{00000003-C693-4980-9937-9076D775F3FF}"/>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Sheet1!$E$33:$F$33</c:f>
              <c:strCache>
                <c:ptCount val="2"/>
                <c:pt idx="0">
                  <c:v>Clinical</c:v>
                </c:pt>
                <c:pt idx="1">
                  <c:v>Non-clinical</c:v>
                </c:pt>
              </c:strCache>
            </c:strRef>
          </c:cat>
          <c:val>
            <c:numRef>
              <c:f>Sheet1!$E$34:$F$34</c:f>
              <c:numCache>
                <c:formatCode>0%</c:formatCode>
                <c:ptCount val="2"/>
                <c:pt idx="0">
                  <c:v>0.5</c:v>
                </c:pt>
                <c:pt idx="1">
                  <c:v>0.5</c:v>
                </c:pt>
              </c:numCache>
            </c:numRef>
          </c:val>
          <c:extLst>
            <c:ext xmlns:c16="http://schemas.microsoft.com/office/drawing/2014/chart" uri="{C3380CC4-5D6E-409C-BE32-E72D297353CC}">
              <c16:uniqueId val="{00000004-C693-4980-9937-9076D775F3F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solidFill>
        <a:schemeClr val="bg1">
          <a:lumMod val="85000"/>
        </a:schemeClr>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E0C1342-7778-45FA-9057-8239646EE206}" type="datetimeFigureOut">
              <a:rPr lang="en-GB" smtClean="0"/>
              <a:t>24/03/2026</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EBB5723-5267-43C5-B709-2B84A761870F}" type="slidenum">
              <a:rPr lang="en-GB" smtClean="0"/>
              <a:t>‹#›</a:t>
            </a:fld>
            <a:endParaRPr lang="en-GB" dirty="0"/>
          </a:p>
        </p:txBody>
      </p:sp>
    </p:spTree>
    <p:extLst>
      <p:ext uri="{BB962C8B-B14F-4D97-AF65-F5344CB8AC3E}">
        <p14:creationId xmlns:p14="http://schemas.microsoft.com/office/powerpoint/2010/main" val="841444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EBB5723-5267-43C5-B709-2B84A761870F}" type="slidenum">
              <a:rPr lang="en-GB" smtClean="0"/>
              <a:t>1</a:t>
            </a:fld>
            <a:endParaRPr lang="en-GB" dirty="0"/>
          </a:p>
        </p:txBody>
      </p:sp>
    </p:spTree>
    <p:extLst>
      <p:ext uri="{BB962C8B-B14F-4D97-AF65-F5344CB8AC3E}">
        <p14:creationId xmlns:p14="http://schemas.microsoft.com/office/powerpoint/2010/main" val="1022138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9EB09-9CDB-CC42-0B23-F7613AF7B5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1BA633-9B43-859A-977E-40AB4F02FE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3BCFB3-3A02-FD45-7E05-28D5B7B61C3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357D01B-27FA-235D-764F-7149A149E29D}"/>
              </a:ext>
            </a:extLst>
          </p:cNvPr>
          <p:cNvSpPr>
            <a:spLocks noGrp="1"/>
          </p:cNvSpPr>
          <p:nvPr>
            <p:ph type="sldNum" sz="quarter" idx="5"/>
          </p:nvPr>
        </p:nvSpPr>
        <p:spPr/>
        <p:txBody>
          <a:bodyPr/>
          <a:lstStyle/>
          <a:p>
            <a:fld id="{4EBB5723-5267-43C5-B709-2B84A761870F}" type="slidenum">
              <a:rPr lang="en-GB" smtClean="0"/>
              <a:t>10</a:t>
            </a:fld>
            <a:endParaRPr lang="en-GB" dirty="0"/>
          </a:p>
        </p:txBody>
      </p:sp>
    </p:spTree>
    <p:extLst>
      <p:ext uri="{BB962C8B-B14F-4D97-AF65-F5344CB8AC3E}">
        <p14:creationId xmlns:p14="http://schemas.microsoft.com/office/powerpoint/2010/main" val="461200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C4499-414C-548A-7899-9AB69A27CE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6B3873-336D-5A68-37A1-42A0EC6864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CDDE08-1666-6326-59B8-3D5345891E7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purpose of the fit note is to facilitate a return to work by suggesting how an employee could help an employee return to 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Other options on a FIT note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dirty="0"/>
              <a:t>Phased return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dirty="0"/>
              <a:t>Amended job duties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dirty="0"/>
              <a:t>Altered hours of work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dirty="0"/>
              <a:t>Workplace adaptations </a:t>
            </a:r>
          </a:p>
          <a:p>
            <a:endParaRPr lang="en-GB" dirty="0"/>
          </a:p>
        </p:txBody>
      </p:sp>
      <p:sp>
        <p:nvSpPr>
          <p:cNvPr id="4" name="Slide Number Placeholder 3">
            <a:extLst>
              <a:ext uri="{FF2B5EF4-FFF2-40B4-BE49-F238E27FC236}">
                <a16:creationId xmlns:a16="http://schemas.microsoft.com/office/drawing/2014/main" id="{D5D215B2-1C29-D715-6146-E040BB27C3C1}"/>
              </a:ext>
            </a:extLst>
          </p:cNvPr>
          <p:cNvSpPr>
            <a:spLocks noGrp="1"/>
          </p:cNvSpPr>
          <p:nvPr>
            <p:ph type="sldNum" sz="quarter" idx="5"/>
          </p:nvPr>
        </p:nvSpPr>
        <p:spPr/>
        <p:txBody>
          <a:bodyPr/>
          <a:lstStyle/>
          <a:p>
            <a:fld id="{4EBB5723-5267-43C5-B709-2B84A761870F}" type="slidenum">
              <a:rPr lang="en-GB" smtClean="0"/>
              <a:t>11</a:t>
            </a:fld>
            <a:endParaRPr lang="en-GB" dirty="0"/>
          </a:p>
        </p:txBody>
      </p:sp>
    </p:spTree>
    <p:extLst>
      <p:ext uri="{BB962C8B-B14F-4D97-AF65-F5344CB8AC3E}">
        <p14:creationId xmlns:p14="http://schemas.microsoft.com/office/powerpoint/2010/main" val="3777038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8A8B0-0E79-C627-F7AE-309F6FF1D8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74C722-2DB8-D8B2-39A0-1AFE9E6479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4F7853-83F7-327F-3F04-7A362BD717B2}"/>
              </a:ext>
            </a:extLst>
          </p:cNvPr>
          <p:cNvSpPr>
            <a:spLocks noGrp="1"/>
          </p:cNvSpPr>
          <p:nvPr>
            <p:ph type="body" idx="1"/>
          </p:nvPr>
        </p:nvSpPr>
        <p:spPr/>
        <p:txBody>
          <a:bodyPr/>
          <a:lstStyle/>
          <a:p>
            <a:r>
              <a:rPr lang="en-GB" dirty="0"/>
              <a:t>Patterns?</a:t>
            </a:r>
          </a:p>
          <a:p>
            <a:pPr marL="171450" indent="-171450">
              <a:buFont typeface="Arial" panose="020B0604020202020204" pitchFamily="34" charset="0"/>
              <a:buChar char="•"/>
            </a:pPr>
            <a:r>
              <a:rPr lang="en-GB" dirty="0"/>
              <a:t>Frequent Monday/Friday? Day after BH?</a:t>
            </a:r>
          </a:p>
          <a:p>
            <a:pPr marL="171450" indent="-171450">
              <a:buFont typeface="Arial" panose="020B0604020202020204" pitchFamily="34" charset="0"/>
              <a:buChar char="•"/>
            </a:pPr>
            <a:r>
              <a:rPr lang="en-GB" dirty="0"/>
              <a:t>Childcare?</a:t>
            </a:r>
          </a:p>
          <a:p>
            <a:pPr marL="171450" indent="-171450">
              <a:buFont typeface="Arial" panose="020B0604020202020204" pitchFamily="34" charset="0"/>
              <a:buChar char="•"/>
            </a:pPr>
            <a:r>
              <a:rPr lang="en-GB" dirty="0"/>
              <a:t>Same illness? Underlying? </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Personal/Family problems </a:t>
            </a:r>
          </a:p>
          <a:p>
            <a:pPr marL="171450" indent="-171450">
              <a:buFont typeface="Arial" panose="020B0604020202020204" pitchFamily="34" charset="0"/>
              <a:buChar char="•"/>
            </a:pPr>
            <a:r>
              <a:rPr lang="en-GB" dirty="0"/>
              <a:t>Legal protection for certain situation as long as covered by it. Does not have to be paid but we do special leave for 5 days. </a:t>
            </a:r>
          </a:p>
          <a:p>
            <a:pPr marL="171450" indent="-171450">
              <a:buFont typeface="Arial" panose="020B0604020202020204" pitchFamily="34" charset="0"/>
              <a:buChar char="•"/>
            </a:pPr>
            <a:r>
              <a:rPr lang="en-GB" dirty="0"/>
              <a:t>Very hard to challenge and cannot take formal action unless abuse of process or not within the scope of the cover. </a:t>
            </a:r>
          </a:p>
          <a:p>
            <a:pPr marL="171450" indent="-171450">
              <a:buFont typeface="Arial" panose="020B0604020202020204" pitchFamily="34" charset="0"/>
              <a:buChar char="•"/>
            </a:pPr>
            <a:r>
              <a:rPr lang="en-GB" dirty="0"/>
              <a:t>Always seek HR advice if any issues with this. </a:t>
            </a:r>
          </a:p>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5D06A066-0B9B-DD50-6B5C-527618E34756}"/>
              </a:ext>
            </a:extLst>
          </p:cNvPr>
          <p:cNvSpPr>
            <a:spLocks noGrp="1"/>
          </p:cNvSpPr>
          <p:nvPr>
            <p:ph type="sldNum" sz="quarter" idx="5"/>
          </p:nvPr>
        </p:nvSpPr>
        <p:spPr/>
        <p:txBody>
          <a:bodyPr/>
          <a:lstStyle/>
          <a:p>
            <a:fld id="{4EBB5723-5267-43C5-B709-2B84A761870F}" type="slidenum">
              <a:rPr lang="en-GB" smtClean="0"/>
              <a:t>12</a:t>
            </a:fld>
            <a:endParaRPr lang="en-GB" dirty="0"/>
          </a:p>
        </p:txBody>
      </p:sp>
    </p:spTree>
    <p:extLst>
      <p:ext uri="{BB962C8B-B14F-4D97-AF65-F5344CB8AC3E}">
        <p14:creationId xmlns:p14="http://schemas.microsoft.com/office/powerpoint/2010/main" val="792576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5189F-7916-5513-3CCC-B7A74C934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9C459-2A5D-0832-0E05-6393BE2832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41FE5F-7EB1-077C-C9A4-ADDDC696043C}"/>
              </a:ext>
            </a:extLst>
          </p:cNvPr>
          <p:cNvSpPr>
            <a:spLocks noGrp="1"/>
          </p:cNvSpPr>
          <p:nvPr>
            <p:ph type="body" idx="1"/>
          </p:nvPr>
        </p:nvSpPr>
        <p:spPr/>
        <p:txBody>
          <a:bodyPr/>
          <a:lstStyle/>
          <a:p>
            <a:pPr marL="0" indent="0">
              <a:buFont typeface="Arial" panose="020B0604020202020204" pitchFamily="34" charset="0"/>
              <a:buNone/>
            </a:pPr>
            <a:r>
              <a:rPr lang="en-GB" dirty="0"/>
              <a:t>Formal process</a:t>
            </a:r>
          </a:p>
          <a:p>
            <a:pPr marL="171450" indent="-171450">
              <a:buFont typeface="Arial" panose="020B0604020202020204" pitchFamily="34" charset="0"/>
              <a:buChar char="•"/>
            </a:pPr>
            <a:r>
              <a:rPr lang="en-GB" dirty="0"/>
              <a:t>Invite to meeting </a:t>
            </a:r>
          </a:p>
          <a:p>
            <a:pPr marL="171450" indent="-171450">
              <a:buFont typeface="Arial" panose="020B0604020202020204" pitchFamily="34" charset="0"/>
              <a:buChar char="•"/>
            </a:pPr>
            <a:r>
              <a:rPr lang="en-GB" dirty="0"/>
              <a:t>Right to be represented </a:t>
            </a:r>
          </a:p>
          <a:p>
            <a:pPr marL="171450" indent="-171450">
              <a:buFont typeface="Arial" panose="020B0604020202020204" pitchFamily="34" charset="0"/>
              <a:buChar char="•"/>
            </a:pPr>
            <a:r>
              <a:rPr lang="en-GB" dirty="0"/>
              <a:t>Stating a formal warning maybe the outcome </a:t>
            </a:r>
          </a:p>
          <a:p>
            <a:pPr marL="171450" indent="-171450">
              <a:buFont typeface="Arial" panose="020B0604020202020204" pitchFamily="34" charset="0"/>
              <a:buChar char="•"/>
            </a:pPr>
            <a:r>
              <a:rPr lang="en-GB" dirty="0"/>
              <a:t>Reason why meeting taking place</a:t>
            </a:r>
          </a:p>
          <a:p>
            <a:pPr marL="171450" indent="-171450">
              <a:buFont typeface="Arial" panose="020B0604020202020204" pitchFamily="34" charset="0"/>
              <a:buChar char="•"/>
            </a:pPr>
            <a:r>
              <a:rPr lang="en-GB" dirty="0"/>
              <a:t>Put in place an action plan to improve </a:t>
            </a:r>
          </a:p>
          <a:p>
            <a:pPr marL="171450" indent="-171450">
              <a:buFont typeface="Arial" panose="020B0604020202020204" pitchFamily="34" charset="0"/>
              <a:buChar char="•"/>
            </a:pPr>
            <a:r>
              <a:rPr lang="en-GB" dirty="0"/>
              <a:t>Support </a:t>
            </a:r>
          </a:p>
        </p:txBody>
      </p:sp>
      <p:sp>
        <p:nvSpPr>
          <p:cNvPr id="4" name="Slide Number Placeholder 3">
            <a:extLst>
              <a:ext uri="{FF2B5EF4-FFF2-40B4-BE49-F238E27FC236}">
                <a16:creationId xmlns:a16="http://schemas.microsoft.com/office/drawing/2014/main" id="{742FBB71-F5DF-38A6-FDDF-761E64E11511}"/>
              </a:ext>
            </a:extLst>
          </p:cNvPr>
          <p:cNvSpPr>
            <a:spLocks noGrp="1"/>
          </p:cNvSpPr>
          <p:nvPr>
            <p:ph type="sldNum" sz="quarter" idx="5"/>
          </p:nvPr>
        </p:nvSpPr>
        <p:spPr/>
        <p:txBody>
          <a:bodyPr/>
          <a:lstStyle/>
          <a:p>
            <a:fld id="{4EBB5723-5267-43C5-B709-2B84A761870F}" type="slidenum">
              <a:rPr lang="en-GB" smtClean="0"/>
              <a:t>13</a:t>
            </a:fld>
            <a:endParaRPr lang="en-GB" dirty="0"/>
          </a:p>
        </p:txBody>
      </p:sp>
    </p:spTree>
    <p:extLst>
      <p:ext uri="{BB962C8B-B14F-4D97-AF65-F5344CB8AC3E}">
        <p14:creationId xmlns:p14="http://schemas.microsoft.com/office/powerpoint/2010/main" val="1712543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F92AD-EE66-23F3-4E9D-2AED2AB266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5FEF7-5345-C9A5-FCDE-B197B10205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881593-8894-9291-B064-3040B800ED47}"/>
              </a:ext>
            </a:extLst>
          </p:cNvPr>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EAC64058-3FC7-1D45-A635-D43DF2BD187B}"/>
              </a:ext>
            </a:extLst>
          </p:cNvPr>
          <p:cNvSpPr>
            <a:spLocks noGrp="1"/>
          </p:cNvSpPr>
          <p:nvPr>
            <p:ph type="sldNum" sz="quarter" idx="5"/>
          </p:nvPr>
        </p:nvSpPr>
        <p:spPr/>
        <p:txBody>
          <a:bodyPr/>
          <a:lstStyle/>
          <a:p>
            <a:fld id="{4EBB5723-5267-43C5-B709-2B84A761870F}" type="slidenum">
              <a:rPr lang="en-GB" smtClean="0"/>
              <a:t>14</a:t>
            </a:fld>
            <a:endParaRPr lang="en-GB" dirty="0"/>
          </a:p>
        </p:txBody>
      </p:sp>
    </p:spTree>
    <p:extLst>
      <p:ext uri="{BB962C8B-B14F-4D97-AF65-F5344CB8AC3E}">
        <p14:creationId xmlns:p14="http://schemas.microsoft.com/office/powerpoint/2010/main" val="1692034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75E3A-3CC7-1E97-851F-DB9A4840FD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C8C42C-9BD3-7465-DE19-76A55EB14C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158EF7-47DC-A55C-86A5-73A25ED8BCC2}"/>
              </a:ext>
            </a:extLst>
          </p:cNvPr>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4763A67E-B9CA-86EE-1EE6-BE3E865BC353}"/>
              </a:ext>
            </a:extLst>
          </p:cNvPr>
          <p:cNvSpPr>
            <a:spLocks noGrp="1"/>
          </p:cNvSpPr>
          <p:nvPr>
            <p:ph type="sldNum" sz="quarter" idx="5"/>
          </p:nvPr>
        </p:nvSpPr>
        <p:spPr/>
        <p:txBody>
          <a:bodyPr/>
          <a:lstStyle/>
          <a:p>
            <a:fld id="{4EBB5723-5267-43C5-B709-2B84A761870F}" type="slidenum">
              <a:rPr lang="en-GB" smtClean="0"/>
              <a:t>15</a:t>
            </a:fld>
            <a:endParaRPr lang="en-GB" dirty="0"/>
          </a:p>
        </p:txBody>
      </p:sp>
    </p:spTree>
    <p:extLst>
      <p:ext uri="{BB962C8B-B14F-4D97-AF65-F5344CB8AC3E}">
        <p14:creationId xmlns:p14="http://schemas.microsoft.com/office/powerpoint/2010/main" val="12021010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DB34B-F7A8-D0F8-5E61-0F9B468F4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4440FC-45E3-3EC9-FA74-F111EC8EE6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E41E24-8798-AAAA-4C5C-C13956869458}"/>
              </a:ext>
            </a:extLst>
          </p:cNvPr>
          <p:cNvSpPr>
            <a:spLocks noGrp="1"/>
          </p:cNvSpPr>
          <p:nvPr>
            <p:ph type="body" idx="1"/>
          </p:nvPr>
        </p:nvSpPr>
        <p:spPr/>
        <p:txBody>
          <a:bodyPr/>
          <a:lstStyle/>
          <a:p>
            <a:pPr marL="171450" indent="-171450">
              <a:buFont typeface="Arial" panose="020B0604020202020204" pitchFamily="34" charset="0"/>
              <a:buChar char="•"/>
            </a:pPr>
            <a:r>
              <a:rPr lang="en-GB" dirty="0"/>
              <a:t>Maintain regular contact with the employee is good practice. </a:t>
            </a:r>
          </a:p>
        </p:txBody>
      </p:sp>
      <p:sp>
        <p:nvSpPr>
          <p:cNvPr id="4" name="Slide Number Placeholder 3">
            <a:extLst>
              <a:ext uri="{FF2B5EF4-FFF2-40B4-BE49-F238E27FC236}">
                <a16:creationId xmlns:a16="http://schemas.microsoft.com/office/drawing/2014/main" id="{2E731B92-920E-D68A-5CCA-D5A808B14E97}"/>
              </a:ext>
            </a:extLst>
          </p:cNvPr>
          <p:cNvSpPr>
            <a:spLocks noGrp="1"/>
          </p:cNvSpPr>
          <p:nvPr>
            <p:ph type="sldNum" sz="quarter" idx="5"/>
          </p:nvPr>
        </p:nvSpPr>
        <p:spPr/>
        <p:txBody>
          <a:bodyPr/>
          <a:lstStyle/>
          <a:p>
            <a:fld id="{4EBB5723-5267-43C5-B709-2B84A761870F}" type="slidenum">
              <a:rPr lang="en-GB" smtClean="0"/>
              <a:t>16</a:t>
            </a:fld>
            <a:endParaRPr lang="en-GB" dirty="0"/>
          </a:p>
        </p:txBody>
      </p:sp>
    </p:spTree>
    <p:extLst>
      <p:ext uri="{BB962C8B-B14F-4D97-AF65-F5344CB8AC3E}">
        <p14:creationId xmlns:p14="http://schemas.microsoft.com/office/powerpoint/2010/main" val="2826694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F6376-DA3F-5C1E-4E68-E333517AD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2074CC-B443-5E2C-9ED7-285EF64CC2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FBA440-44D1-E756-ACD6-AABB8B0A82F2}"/>
              </a:ext>
            </a:extLst>
          </p:cNvPr>
          <p:cNvSpPr>
            <a:spLocks noGrp="1"/>
          </p:cNvSpPr>
          <p:nvPr>
            <p:ph type="body" idx="1"/>
          </p:nvPr>
        </p:nvSpPr>
        <p:spPr/>
        <p:txBody>
          <a:bodyPr/>
          <a:lstStyle/>
          <a:p>
            <a:pPr marL="171450" indent="-171450">
              <a:buFont typeface="Arial" panose="020B0604020202020204" pitchFamily="34" charset="0"/>
              <a:buChar char="•"/>
            </a:pPr>
            <a:r>
              <a:rPr lang="en-GB" dirty="0"/>
              <a:t>Ideally HR should be in attendance </a:t>
            </a:r>
          </a:p>
          <a:p>
            <a:pPr marL="171450" indent="-171450">
              <a:buFont typeface="Arial" panose="020B0604020202020204" pitchFamily="34" charset="0"/>
              <a:buChar char="•"/>
            </a:pPr>
            <a:r>
              <a:rPr lang="en-GB" dirty="0"/>
              <a:t>Invite and offer the employee to be supported by a employee rep etc in meeting. </a:t>
            </a:r>
          </a:p>
          <a:p>
            <a:pPr marL="171450" indent="-171450">
              <a:buFont typeface="Arial" panose="020B0604020202020204" pitchFamily="34" charset="0"/>
              <a:buChar char="•"/>
            </a:pPr>
            <a:r>
              <a:rPr lang="en-GB" dirty="0"/>
              <a:t>Notes taken. </a:t>
            </a:r>
          </a:p>
        </p:txBody>
      </p:sp>
      <p:sp>
        <p:nvSpPr>
          <p:cNvPr id="4" name="Slide Number Placeholder 3">
            <a:extLst>
              <a:ext uri="{FF2B5EF4-FFF2-40B4-BE49-F238E27FC236}">
                <a16:creationId xmlns:a16="http://schemas.microsoft.com/office/drawing/2014/main" id="{DA242B13-4A7E-3331-D79B-260E89EB2D6D}"/>
              </a:ext>
            </a:extLst>
          </p:cNvPr>
          <p:cNvSpPr>
            <a:spLocks noGrp="1"/>
          </p:cNvSpPr>
          <p:nvPr>
            <p:ph type="sldNum" sz="quarter" idx="5"/>
          </p:nvPr>
        </p:nvSpPr>
        <p:spPr/>
        <p:txBody>
          <a:bodyPr/>
          <a:lstStyle/>
          <a:p>
            <a:fld id="{4EBB5723-5267-43C5-B709-2B84A761870F}" type="slidenum">
              <a:rPr lang="en-GB" smtClean="0"/>
              <a:t>17</a:t>
            </a:fld>
            <a:endParaRPr lang="en-GB" dirty="0"/>
          </a:p>
        </p:txBody>
      </p:sp>
    </p:spTree>
    <p:extLst>
      <p:ext uri="{BB962C8B-B14F-4D97-AF65-F5344CB8AC3E}">
        <p14:creationId xmlns:p14="http://schemas.microsoft.com/office/powerpoint/2010/main" val="1437922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88F13-B967-821A-D265-EB17886C9D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CAF017-BFE6-0479-2B3E-0B2E8E3343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E57364-C979-080E-AF49-FA8C51ABFD2B}"/>
              </a:ext>
            </a:extLst>
          </p:cNvPr>
          <p:cNvSpPr>
            <a:spLocks noGrp="1"/>
          </p:cNvSpPr>
          <p:nvPr>
            <p:ph type="body" idx="1"/>
          </p:nvPr>
        </p:nvSpPr>
        <p:spPr/>
        <p:txBody>
          <a:bodyPr/>
          <a:lstStyle/>
          <a:p>
            <a:pPr marL="171450" indent="-171450">
              <a:buFont typeface="Arial" panose="020B0604020202020204" pitchFamily="34" charset="0"/>
              <a:buChar char="•"/>
            </a:pPr>
            <a:r>
              <a:rPr lang="en-GB" dirty="0"/>
              <a:t>Pregnancy related absence will be excluded from absence triggers. Please refer to the Mat leave policy for pregnancy related matters. </a:t>
            </a:r>
          </a:p>
          <a:p>
            <a:pPr marL="171450" indent="-171450">
              <a:buFont typeface="Arial" panose="020B0604020202020204" pitchFamily="34" charset="0"/>
              <a:buChar char="•"/>
            </a:pPr>
            <a:r>
              <a:rPr lang="en-GB" dirty="0"/>
              <a:t>Depending on the disability etc, absence triggers maybe relaxed. Attaches potential discrimination elements. (learning disabilities/mental health/chronic/neuro/impairments)</a:t>
            </a:r>
          </a:p>
          <a:p>
            <a:pPr marL="171450" indent="-171450">
              <a:buFont typeface="Arial" panose="020B0604020202020204" pitchFamily="34" charset="0"/>
              <a:buChar char="•"/>
            </a:pPr>
            <a:r>
              <a:rPr lang="en-GB" dirty="0"/>
              <a:t>If you become sick whilst on AL, you can ask for this to be converted into sickness. This will need to be discussed with line manager and HR.  AL still accrues whilst of sick. </a:t>
            </a:r>
          </a:p>
          <a:p>
            <a:pPr marL="171450" indent="-171450">
              <a:buFont typeface="Arial" panose="020B0604020202020204" pitchFamily="34" charset="0"/>
              <a:buChar char="•"/>
            </a:pPr>
            <a:r>
              <a:rPr lang="en-GB" dirty="0"/>
              <a:t>If someone at work poses a risk to themselves or others, they can be suspended on medical grounds. </a:t>
            </a:r>
          </a:p>
          <a:p>
            <a:pPr marL="171450" indent="-171450">
              <a:buFont typeface="Arial" panose="020B0604020202020204" pitchFamily="34" charset="0"/>
              <a:buChar char="•"/>
            </a:pPr>
            <a:r>
              <a:rPr lang="en-GB" dirty="0"/>
              <a:t>For long term absences or frequent absence, we may obtain advice from OH.</a:t>
            </a:r>
          </a:p>
        </p:txBody>
      </p:sp>
      <p:sp>
        <p:nvSpPr>
          <p:cNvPr id="4" name="Slide Number Placeholder 3">
            <a:extLst>
              <a:ext uri="{FF2B5EF4-FFF2-40B4-BE49-F238E27FC236}">
                <a16:creationId xmlns:a16="http://schemas.microsoft.com/office/drawing/2014/main" id="{1719213F-E7F0-070E-F1AD-2B947FBCC5DC}"/>
              </a:ext>
            </a:extLst>
          </p:cNvPr>
          <p:cNvSpPr>
            <a:spLocks noGrp="1"/>
          </p:cNvSpPr>
          <p:nvPr>
            <p:ph type="sldNum" sz="quarter" idx="5"/>
          </p:nvPr>
        </p:nvSpPr>
        <p:spPr/>
        <p:txBody>
          <a:bodyPr/>
          <a:lstStyle/>
          <a:p>
            <a:fld id="{4EBB5723-5267-43C5-B709-2B84A761870F}" type="slidenum">
              <a:rPr lang="en-GB" smtClean="0"/>
              <a:t>18</a:t>
            </a:fld>
            <a:endParaRPr lang="en-GB" dirty="0"/>
          </a:p>
        </p:txBody>
      </p:sp>
    </p:spTree>
    <p:extLst>
      <p:ext uri="{BB962C8B-B14F-4D97-AF65-F5344CB8AC3E}">
        <p14:creationId xmlns:p14="http://schemas.microsoft.com/office/powerpoint/2010/main" val="1981524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EF649-5C38-3FF7-0E6F-9269CADDFA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1571D-A41F-417A-CBB2-89A5AFB97B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C5BC9-B2D4-9844-0AB2-3EF649742DFE}"/>
              </a:ext>
            </a:extLst>
          </p:cNvPr>
          <p:cNvSpPr>
            <a:spLocks noGrp="1"/>
          </p:cNvSpPr>
          <p:nvPr>
            <p:ph type="body" idx="1"/>
          </p:nvPr>
        </p:nvSpPr>
        <p:spPr/>
        <p:txBody>
          <a:bodyPr/>
          <a:lstStyle/>
          <a:p>
            <a:pPr marL="171450" indent="-171450">
              <a:buFont typeface="Arial" panose="020B0604020202020204" pitchFamily="34" charset="0"/>
              <a:buChar char="•"/>
            </a:pPr>
            <a:r>
              <a:rPr lang="en-GB" dirty="0"/>
              <a:t>Policy can be found on Practice Index</a:t>
            </a:r>
          </a:p>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7593DF2A-333C-02ED-033A-0E9EBB57615E}"/>
              </a:ext>
            </a:extLst>
          </p:cNvPr>
          <p:cNvSpPr>
            <a:spLocks noGrp="1"/>
          </p:cNvSpPr>
          <p:nvPr>
            <p:ph type="sldNum" sz="quarter" idx="5"/>
          </p:nvPr>
        </p:nvSpPr>
        <p:spPr/>
        <p:txBody>
          <a:bodyPr/>
          <a:lstStyle/>
          <a:p>
            <a:fld id="{4EBB5723-5267-43C5-B709-2B84A761870F}" type="slidenum">
              <a:rPr lang="en-GB" smtClean="0"/>
              <a:t>19</a:t>
            </a:fld>
            <a:endParaRPr lang="en-GB" dirty="0"/>
          </a:p>
        </p:txBody>
      </p:sp>
    </p:spTree>
    <p:extLst>
      <p:ext uri="{BB962C8B-B14F-4D97-AF65-F5344CB8AC3E}">
        <p14:creationId xmlns:p14="http://schemas.microsoft.com/office/powerpoint/2010/main" val="3937945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EBB5723-5267-43C5-B709-2B84A761870F}" type="slidenum">
              <a:rPr lang="en-GB" smtClean="0"/>
              <a:t>2</a:t>
            </a:fld>
            <a:endParaRPr lang="en-GB" dirty="0"/>
          </a:p>
        </p:txBody>
      </p:sp>
    </p:spTree>
    <p:extLst>
      <p:ext uri="{BB962C8B-B14F-4D97-AF65-F5344CB8AC3E}">
        <p14:creationId xmlns:p14="http://schemas.microsoft.com/office/powerpoint/2010/main" val="7371945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EBB5723-5267-43C5-B709-2B84A761870F}" type="slidenum">
              <a:rPr lang="en-GB" smtClean="0"/>
              <a:t>20</a:t>
            </a:fld>
            <a:endParaRPr lang="en-GB" dirty="0"/>
          </a:p>
        </p:txBody>
      </p:sp>
    </p:spTree>
    <p:extLst>
      <p:ext uri="{BB962C8B-B14F-4D97-AF65-F5344CB8AC3E}">
        <p14:creationId xmlns:p14="http://schemas.microsoft.com/office/powerpoint/2010/main" val="218719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F100B-3178-20C6-CFF7-E5BB76E8A2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1482AE-E3B9-8CE9-A094-C79A34840A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D8F903-7D30-7967-9E0C-C7DAAD95821E}"/>
              </a:ext>
            </a:extLst>
          </p:cNvPr>
          <p:cNvSpPr>
            <a:spLocks noGrp="1"/>
          </p:cNvSpPr>
          <p:nvPr>
            <p:ph type="body" idx="1"/>
          </p:nvPr>
        </p:nvSpPr>
        <p:spPr/>
        <p:txBody>
          <a:bodyPr/>
          <a:lstStyle/>
          <a:p>
            <a:r>
              <a:rPr lang="en-GB" sz="1200" b="1" i="0" kern="1200" dirty="0">
                <a:solidFill>
                  <a:schemeClr val="tx1"/>
                </a:solidFill>
                <a:effectLst/>
                <a:latin typeface="+mn-lt"/>
                <a:ea typeface="+mn-ea"/>
                <a:cs typeface="+mn-cs"/>
              </a:rPr>
              <a:t>Financial Costs</a:t>
            </a:r>
            <a:r>
              <a:rPr lang="en-GB" sz="1200" b="0" i="0" kern="1200" dirty="0">
                <a:solidFill>
                  <a:schemeClr val="tx1"/>
                </a:solidFill>
                <a:effectLst/>
                <a:latin typeface="+mn-lt"/>
                <a:ea typeface="+mn-ea"/>
                <a:cs typeface="+mn-cs"/>
              </a:rPr>
              <a:t>:</a:t>
            </a:r>
          </a:p>
          <a:p>
            <a:pPr lvl="1"/>
            <a:r>
              <a:rPr lang="en-GB" sz="1200" b="0" i="0" kern="1200" dirty="0">
                <a:solidFill>
                  <a:schemeClr val="tx1"/>
                </a:solidFill>
                <a:effectLst/>
                <a:latin typeface="+mn-lt"/>
                <a:ea typeface="+mn-ea"/>
                <a:cs typeface="+mn-cs"/>
              </a:rPr>
              <a:t>Increased spending on overtime or hiring temporary cover.</a:t>
            </a:r>
          </a:p>
          <a:p>
            <a:pPr lvl="1"/>
            <a:r>
              <a:rPr lang="en-GB" sz="1200" b="0" i="0" kern="1200" dirty="0">
                <a:solidFill>
                  <a:schemeClr val="tx1"/>
                </a:solidFill>
                <a:effectLst/>
                <a:latin typeface="+mn-lt"/>
                <a:ea typeface="+mn-ea"/>
                <a:cs typeface="+mn-cs"/>
              </a:rPr>
              <a:t>Lost revenue and reduced profitability, especially in billable sectors.</a:t>
            </a:r>
          </a:p>
          <a:p>
            <a:r>
              <a:rPr lang="en-GB" sz="1200" b="1" i="0" kern="1200" dirty="0">
                <a:solidFill>
                  <a:schemeClr val="tx1"/>
                </a:solidFill>
                <a:effectLst/>
                <a:latin typeface="+mn-lt"/>
                <a:ea typeface="+mn-ea"/>
                <a:cs typeface="+mn-cs"/>
              </a:rPr>
              <a:t>Productivity &amp; Efficiency</a:t>
            </a:r>
            <a:r>
              <a:rPr lang="en-GB" sz="1200" b="0" i="0" kern="1200" dirty="0">
                <a:solidFill>
                  <a:schemeClr val="tx1"/>
                </a:solidFill>
                <a:effectLst/>
                <a:latin typeface="+mn-lt"/>
                <a:ea typeface="+mn-ea"/>
                <a:cs typeface="+mn-cs"/>
              </a:rPr>
              <a:t>:</a:t>
            </a:r>
          </a:p>
          <a:p>
            <a:pPr lvl="1"/>
            <a:r>
              <a:rPr lang="en-GB" sz="1200" b="0" i="0" kern="1200" dirty="0">
                <a:solidFill>
                  <a:schemeClr val="tx1"/>
                </a:solidFill>
                <a:effectLst/>
                <a:latin typeface="+mn-lt"/>
                <a:ea typeface="+mn-ea"/>
                <a:cs typeface="+mn-cs"/>
              </a:rPr>
              <a:t>Dips in output as work is delayed or reallocated.</a:t>
            </a:r>
          </a:p>
          <a:p>
            <a:pPr lvl="1"/>
            <a:r>
              <a:rPr lang="en-GB" sz="1200" b="0" i="0" kern="1200" dirty="0">
                <a:solidFill>
                  <a:schemeClr val="tx1"/>
                </a:solidFill>
                <a:effectLst/>
                <a:latin typeface="+mn-lt"/>
                <a:ea typeface="+mn-ea"/>
                <a:cs typeface="+mn-cs"/>
              </a:rPr>
              <a:t>Missed deadlines and compromised service quality.</a:t>
            </a:r>
          </a:p>
          <a:p>
            <a:r>
              <a:rPr lang="en-GB" sz="1200" b="1" i="0" kern="1200" dirty="0">
                <a:solidFill>
                  <a:schemeClr val="tx1"/>
                </a:solidFill>
                <a:effectLst/>
                <a:latin typeface="+mn-lt"/>
                <a:ea typeface="+mn-ea"/>
                <a:cs typeface="+mn-cs"/>
              </a:rPr>
              <a:t>Employee Morale &amp; Burnout</a:t>
            </a:r>
            <a:r>
              <a:rPr lang="en-GB" sz="1200" b="0" i="0" kern="1200" dirty="0">
                <a:solidFill>
                  <a:schemeClr val="tx1"/>
                </a:solidFill>
                <a:effectLst/>
                <a:latin typeface="+mn-lt"/>
                <a:ea typeface="+mn-ea"/>
                <a:cs typeface="+mn-cs"/>
              </a:rPr>
              <a:t>:</a:t>
            </a:r>
          </a:p>
          <a:p>
            <a:pPr lvl="1"/>
            <a:r>
              <a:rPr lang="en-GB" sz="1200" b="0" i="0" kern="1200" dirty="0">
                <a:solidFill>
                  <a:schemeClr val="tx1"/>
                </a:solidFill>
                <a:effectLst/>
                <a:latin typeface="+mn-lt"/>
                <a:ea typeface="+mn-ea"/>
                <a:cs typeface="+mn-cs"/>
              </a:rPr>
              <a:t>Overburdened colleagues experience increased stress and burnout.</a:t>
            </a:r>
          </a:p>
          <a:p>
            <a:pPr lvl="1"/>
            <a:r>
              <a:rPr lang="en-GB" sz="1200" b="0" i="0" kern="1200" dirty="0">
                <a:solidFill>
                  <a:schemeClr val="tx1"/>
                </a:solidFill>
                <a:effectLst/>
                <a:latin typeface="+mn-lt"/>
                <a:ea typeface="+mn-ea"/>
                <a:cs typeface="+mn-cs"/>
              </a:rPr>
              <a:t>Feelings of resentment and disengagement can build.</a:t>
            </a:r>
          </a:p>
          <a:p>
            <a:pPr lvl="1"/>
            <a:r>
              <a:rPr lang="en-GB" sz="1200" b="0" i="0" kern="1200" dirty="0">
                <a:solidFill>
                  <a:schemeClr val="tx1"/>
                </a:solidFill>
                <a:effectLst/>
                <a:latin typeface="+mn-lt"/>
                <a:ea typeface="+mn-ea"/>
                <a:cs typeface="+mn-cs"/>
              </a:rPr>
              <a:t>Vicious cycle: absenteeism leads to stress, which causes more absenteeism.</a:t>
            </a:r>
          </a:p>
          <a:p>
            <a:r>
              <a:rPr lang="en-GB" sz="1200" b="1" i="0" kern="1200" dirty="0">
                <a:solidFill>
                  <a:schemeClr val="tx1"/>
                </a:solidFill>
                <a:effectLst/>
                <a:latin typeface="+mn-lt"/>
                <a:ea typeface="+mn-ea"/>
                <a:cs typeface="+mn-cs"/>
              </a:rPr>
              <a:t>Reputation &amp; Legal Issues</a:t>
            </a:r>
            <a:r>
              <a:rPr lang="en-GB" sz="1200" b="0" i="0" kern="1200" dirty="0">
                <a:solidFill>
                  <a:schemeClr val="tx1"/>
                </a:solidFill>
                <a:effectLst/>
                <a:latin typeface="+mn-lt"/>
                <a:ea typeface="+mn-ea"/>
                <a:cs typeface="+mn-cs"/>
              </a:rPr>
              <a:t>:</a:t>
            </a:r>
          </a:p>
          <a:p>
            <a:pPr lvl="1"/>
            <a:r>
              <a:rPr lang="en-GB" sz="1200" b="0" i="0" kern="1200" dirty="0">
                <a:solidFill>
                  <a:schemeClr val="tx1"/>
                </a:solidFill>
                <a:effectLst/>
                <a:latin typeface="+mn-lt"/>
                <a:ea typeface="+mn-ea"/>
                <a:cs typeface="+mn-cs"/>
              </a:rPr>
              <a:t>Damage to company reputation due to poor customer service.</a:t>
            </a:r>
          </a:p>
          <a:p>
            <a:pPr lvl="1"/>
            <a:r>
              <a:rPr lang="en-GB" sz="1200" b="0" i="0" kern="1200" dirty="0">
                <a:solidFill>
                  <a:schemeClr val="tx1"/>
                </a:solidFill>
                <a:effectLst/>
                <a:latin typeface="+mn-lt"/>
                <a:ea typeface="+mn-ea"/>
                <a:cs typeface="+mn-cs"/>
              </a:rPr>
              <a:t>Non-compliance with UK working time regulations if attendance isn't tracked accurately.</a:t>
            </a:r>
          </a:p>
          <a:p>
            <a:r>
              <a:rPr lang="en-GB" sz="1200" b="1" i="0" kern="1200" dirty="0">
                <a:solidFill>
                  <a:schemeClr val="tx1"/>
                </a:solidFill>
                <a:effectLst/>
                <a:latin typeface="+mn-lt"/>
                <a:ea typeface="+mn-ea"/>
                <a:cs typeface="+mn-cs"/>
              </a:rPr>
              <a:t>Operational Strain</a:t>
            </a:r>
            <a:r>
              <a:rPr lang="en-GB" sz="1200" b="0" i="0" kern="1200" dirty="0">
                <a:solidFill>
                  <a:schemeClr val="tx1"/>
                </a:solidFill>
                <a:effectLst/>
                <a:latin typeface="+mn-lt"/>
                <a:ea typeface="+mn-ea"/>
                <a:cs typeface="+mn-cs"/>
              </a:rPr>
              <a:t>:</a:t>
            </a:r>
          </a:p>
          <a:p>
            <a:pPr lvl="1"/>
            <a:r>
              <a:rPr lang="en-GB" sz="1200" b="0" i="0" kern="1200" dirty="0">
                <a:solidFill>
                  <a:schemeClr val="tx1"/>
                </a:solidFill>
                <a:effectLst/>
                <a:latin typeface="+mn-lt"/>
                <a:ea typeface="+mn-ea"/>
                <a:cs typeface="+mn-cs"/>
              </a:rPr>
              <a:t>Difficulty in planning and managing workloads effectively.</a:t>
            </a:r>
          </a:p>
          <a:p>
            <a:pPr lvl="1"/>
            <a:r>
              <a:rPr lang="en-GB" sz="1200" b="0" i="0" kern="1200" dirty="0">
                <a:solidFill>
                  <a:schemeClr val="tx1"/>
                </a:solidFill>
                <a:effectLst/>
                <a:latin typeface="+mn-lt"/>
                <a:ea typeface="+mn-ea"/>
                <a:cs typeface="+mn-cs"/>
              </a:rPr>
              <a:t>Chronic absences signal deeper problems like burnout, poor culture, or unaddressed health issues that require intervention. </a:t>
            </a:r>
          </a:p>
          <a:p>
            <a:endParaRPr lang="en-GB" dirty="0"/>
          </a:p>
        </p:txBody>
      </p:sp>
      <p:sp>
        <p:nvSpPr>
          <p:cNvPr id="4" name="Slide Number Placeholder 3">
            <a:extLst>
              <a:ext uri="{FF2B5EF4-FFF2-40B4-BE49-F238E27FC236}">
                <a16:creationId xmlns:a16="http://schemas.microsoft.com/office/drawing/2014/main" id="{13315590-246F-11F9-E602-F469D91FA0C0}"/>
              </a:ext>
            </a:extLst>
          </p:cNvPr>
          <p:cNvSpPr>
            <a:spLocks noGrp="1"/>
          </p:cNvSpPr>
          <p:nvPr>
            <p:ph type="sldNum" sz="quarter" idx="5"/>
          </p:nvPr>
        </p:nvSpPr>
        <p:spPr/>
        <p:txBody>
          <a:bodyPr/>
          <a:lstStyle/>
          <a:p>
            <a:fld id="{4EBB5723-5267-43C5-B709-2B84A761870F}" type="slidenum">
              <a:rPr lang="en-GB" smtClean="0"/>
              <a:t>21</a:t>
            </a:fld>
            <a:endParaRPr lang="en-GB" dirty="0"/>
          </a:p>
        </p:txBody>
      </p:sp>
    </p:spTree>
    <p:extLst>
      <p:ext uri="{BB962C8B-B14F-4D97-AF65-F5344CB8AC3E}">
        <p14:creationId xmlns:p14="http://schemas.microsoft.com/office/powerpoint/2010/main" val="2924050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63755-4627-AA7F-74C2-6A7A3ABE48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D49B4B-C1E8-CF2A-7172-EBA7B69B39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2F1AC7-D72A-D17F-401D-B2F35A4C426A}"/>
              </a:ext>
            </a:extLst>
          </p:cNvPr>
          <p:cNvSpPr>
            <a:spLocks noGrp="1"/>
          </p:cNvSpPr>
          <p:nvPr>
            <p:ph type="body" idx="1"/>
          </p:nvPr>
        </p:nvSpPr>
        <p:spPr/>
        <p:txBody>
          <a:bodyPr/>
          <a:lstStyle/>
          <a:p>
            <a:r>
              <a:rPr lang="en-GB" dirty="0"/>
              <a:t>Answer B</a:t>
            </a:r>
          </a:p>
        </p:txBody>
      </p:sp>
      <p:sp>
        <p:nvSpPr>
          <p:cNvPr id="4" name="Slide Number Placeholder 3">
            <a:extLst>
              <a:ext uri="{FF2B5EF4-FFF2-40B4-BE49-F238E27FC236}">
                <a16:creationId xmlns:a16="http://schemas.microsoft.com/office/drawing/2014/main" id="{7DEFEA7B-FCFA-70B9-D64D-55EF5FA82763}"/>
              </a:ext>
            </a:extLst>
          </p:cNvPr>
          <p:cNvSpPr>
            <a:spLocks noGrp="1"/>
          </p:cNvSpPr>
          <p:nvPr>
            <p:ph type="sldNum" sz="quarter" idx="5"/>
          </p:nvPr>
        </p:nvSpPr>
        <p:spPr/>
        <p:txBody>
          <a:bodyPr/>
          <a:lstStyle/>
          <a:p>
            <a:fld id="{4EBB5723-5267-43C5-B709-2B84A761870F}" type="slidenum">
              <a:rPr lang="en-GB" smtClean="0"/>
              <a:t>23</a:t>
            </a:fld>
            <a:endParaRPr lang="en-GB" dirty="0"/>
          </a:p>
        </p:txBody>
      </p:sp>
    </p:spTree>
    <p:extLst>
      <p:ext uri="{BB962C8B-B14F-4D97-AF65-F5344CB8AC3E}">
        <p14:creationId xmlns:p14="http://schemas.microsoft.com/office/powerpoint/2010/main" val="1778214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FCD97-F68C-CDD2-361C-2367FB5930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75477-30DB-D519-580D-F6DC6F50AB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AACF7D-2AC6-259A-8EC4-C178E0493BCD}"/>
              </a:ext>
            </a:extLst>
          </p:cNvPr>
          <p:cNvSpPr>
            <a:spLocks noGrp="1"/>
          </p:cNvSpPr>
          <p:nvPr>
            <p:ph type="body" idx="1"/>
          </p:nvPr>
        </p:nvSpPr>
        <p:spPr/>
        <p:txBody>
          <a:bodyPr/>
          <a:lstStyle/>
          <a:p>
            <a:r>
              <a:rPr lang="en-GB" dirty="0"/>
              <a:t>Answer C</a:t>
            </a:r>
          </a:p>
        </p:txBody>
      </p:sp>
      <p:sp>
        <p:nvSpPr>
          <p:cNvPr id="4" name="Slide Number Placeholder 3">
            <a:extLst>
              <a:ext uri="{FF2B5EF4-FFF2-40B4-BE49-F238E27FC236}">
                <a16:creationId xmlns:a16="http://schemas.microsoft.com/office/drawing/2014/main" id="{22A9E704-46C3-6FDE-EA6B-63CCB33671E3}"/>
              </a:ext>
            </a:extLst>
          </p:cNvPr>
          <p:cNvSpPr>
            <a:spLocks noGrp="1"/>
          </p:cNvSpPr>
          <p:nvPr>
            <p:ph type="sldNum" sz="quarter" idx="5"/>
          </p:nvPr>
        </p:nvSpPr>
        <p:spPr/>
        <p:txBody>
          <a:bodyPr/>
          <a:lstStyle/>
          <a:p>
            <a:fld id="{4EBB5723-5267-43C5-B709-2B84A761870F}" type="slidenum">
              <a:rPr lang="en-GB" smtClean="0"/>
              <a:t>24</a:t>
            </a:fld>
            <a:endParaRPr lang="en-GB" dirty="0"/>
          </a:p>
        </p:txBody>
      </p:sp>
    </p:spTree>
    <p:extLst>
      <p:ext uri="{BB962C8B-B14F-4D97-AF65-F5344CB8AC3E}">
        <p14:creationId xmlns:p14="http://schemas.microsoft.com/office/powerpoint/2010/main" val="7696356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AC8A6-CB30-5613-5AD4-6B7C41B591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E216E8-0F10-D23D-18ED-1D9AC3CA27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9CC5E3-0EB4-1AD1-22A6-4E986BEC2486}"/>
              </a:ext>
            </a:extLst>
          </p:cNvPr>
          <p:cNvSpPr>
            <a:spLocks noGrp="1"/>
          </p:cNvSpPr>
          <p:nvPr>
            <p:ph type="body" idx="1"/>
          </p:nvPr>
        </p:nvSpPr>
        <p:spPr/>
        <p:txBody>
          <a:bodyPr/>
          <a:lstStyle/>
          <a:p>
            <a:r>
              <a:rPr lang="en-GB" dirty="0"/>
              <a:t>Answer A</a:t>
            </a:r>
          </a:p>
        </p:txBody>
      </p:sp>
      <p:sp>
        <p:nvSpPr>
          <p:cNvPr id="4" name="Slide Number Placeholder 3">
            <a:extLst>
              <a:ext uri="{FF2B5EF4-FFF2-40B4-BE49-F238E27FC236}">
                <a16:creationId xmlns:a16="http://schemas.microsoft.com/office/drawing/2014/main" id="{3A81E1F6-57F7-C5D8-FCA7-1F7264F67CE4}"/>
              </a:ext>
            </a:extLst>
          </p:cNvPr>
          <p:cNvSpPr>
            <a:spLocks noGrp="1"/>
          </p:cNvSpPr>
          <p:nvPr>
            <p:ph type="sldNum" sz="quarter" idx="5"/>
          </p:nvPr>
        </p:nvSpPr>
        <p:spPr/>
        <p:txBody>
          <a:bodyPr/>
          <a:lstStyle/>
          <a:p>
            <a:fld id="{4EBB5723-5267-43C5-B709-2B84A761870F}" type="slidenum">
              <a:rPr lang="en-GB" smtClean="0"/>
              <a:t>25</a:t>
            </a:fld>
            <a:endParaRPr lang="en-GB" dirty="0"/>
          </a:p>
        </p:txBody>
      </p:sp>
    </p:spTree>
    <p:extLst>
      <p:ext uri="{BB962C8B-B14F-4D97-AF65-F5344CB8AC3E}">
        <p14:creationId xmlns:p14="http://schemas.microsoft.com/office/powerpoint/2010/main" val="8871529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1B7CB-BF20-9ED8-5A47-5A9CAD862F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A12671-6543-FBCA-39B3-EFFBE45905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94D4A4-9634-5311-55D5-D9DC73485AC2}"/>
              </a:ext>
            </a:extLst>
          </p:cNvPr>
          <p:cNvSpPr>
            <a:spLocks noGrp="1"/>
          </p:cNvSpPr>
          <p:nvPr>
            <p:ph type="body" idx="1"/>
          </p:nvPr>
        </p:nvSpPr>
        <p:spPr/>
        <p:txBody>
          <a:bodyPr/>
          <a:lstStyle/>
          <a:p>
            <a:r>
              <a:rPr lang="en-GB" dirty="0"/>
              <a:t>Answer D</a:t>
            </a:r>
          </a:p>
        </p:txBody>
      </p:sp>
      <p:sp>
        <p:nvSpPr>
          <p:cNvPr id="4" name="Slide Number Placeholder 3">
            <a:extLst>
              <a:ext uri="{FF2B5EF4-FFF2-40B4-BE49-F238E27FC236}">
                <a16:creationId xmlns:a16="http://schemas.microsoft.com/office/drawing/2014/main" id="{798D60BF-2399-7377-BACD-F89DB6E2E893}"/>
              </a:ext>
            </a:extLst>
          </p:cNvPr>
          <p:cNvSpPr>
            <a:spLocks noGrp="1"/>
          </p:cNvSpPr>
          <p:nvPr>
            <p:ph type="sldNum" sz="quarter" idx="5"/>
          </p:nvPr>
        </p:nvSpPr>
        <p:spPr/>
        <p:txBody>
          <a:bodyPr/>
          <a:lstStyle/>
          <a:p>
            <a:fld id="{4EBB5723-5267-43C5-B709-2B84A761870F}" type="slidenum">
              <a:rPr lang="en-GB" smtClean="0"/>
              <a:t>26</a:t>
            </a:fld>
            <a:endParaRPr lang="en-GB" dirty="0"/>
          </a:p>
        </p:txBody>
      </p:sp>
    </p:spTree>
    <p:extLst>
      <p:ext uri="{BB962C8B-B14F-4D97-AF65-F5344CB8AC3E}">
        <p14:creationId xmlns:p14="http://schemas.microsoft.com/office/powerpoint/2010/main" val="2583111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9C9B8-F372-74F1-0304-417A7E6ABA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9B7A77-93B5-C8FF-D315-1B5B4C3E74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464819-F5B7-7F09-ABCF-6DFAA8198454}"/>
              </a:ext>
            </a:extLst>
          </p:cNvPr>
          <p:cNvSpPr>
            <a:spLocks noGrp="1"/>
          </p:cNvSpPr>
          <p:nvPr>
            <p:ph type="body" idx="1"/>
          </p:nvPr>
        </p:nvSpPr>
        <p:spPr/>
        <p:txBody>
          <a:bodyPr/>
          <a:lstStyle/>
          <a:p>
            <a:r>
              <a:rPr lang="en-GB" dirty="0"/>
              <a:t>Classic performance v capability </a:t>
            </a:r>
          </a:p>
          <a:p>
            <a:r>
              <a:rPr lang="en-GB" dirty="0"/>
              <a:t>Stress related risk assessment – Assess team is it a team issue or only for the sick employee  </a:t>
            </a:r>
          </a:p>
        </p:txBody>
      </p:sp>
      <p:sp>
        <p:nvSpPr>
          <p:cNvPr id="4" name="Slide Number Placeholder 3">
            <a:extLst>
              <a:ext uri="{FF2B5EF4-FFF2-40B4-BE49-F238E27FC236}">
                <a16:creationId xmlns:a16="http://schemas.microsoft.com/office/drawing/2014/main" id="{1B4B5C4B-95CB-6624-2AE1-8AC113CECF16}"/>
              </a:ext>
            </a:extLst>
          </p:cNvPr>
          <p:cNvSpPr>
            <a:spLocks noGrp="1"/>
          </p:cNvSpPr>
          <p:nvPr>
            <p:ph type="sldNum" sz="quarter" idx="5"/>
          </p:nvPr>
        </p:nvSpPr>
        <p:spPr/>
        <p:txBody>
          <a:bodyPr/>
          <a:lstStyle/>
          <a:p>
            <a:fld id="{4EBB5723-5267-43C5-B709-2B84A761870F}" type="slidenum">
              <a:rPr lang="en-GB" smtClean="0"/>
              <a:t>27</a:t>
            </a:fld>
            <a:endParaRPr lang="en-GB" dirty="0"/>
          </a:p>
        </p:txBody>
      </p:sp>
    </p:spTree>
    <p:extLst>
      <p:ext uri="{BB962C8B-B14F-4D97-AF65-F5344CB8AC3E}">
        <p14:creationId xmlns:p14="http://schemas.microsoft.com/office/powerpoint/2010/main" val="26335358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5718B-6467-F30A-C609-DD59757E76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73F89F-6018-809A-5248-24F53F9AB4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76A19D-146F-A292-0A37-25BA49EF0EF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CE9F124-3F9D-D0A5-2137-BAF48FA78F6A}"/>
              </a:ext>
            </a:extLst>
          </p:cNvPr>
          <p:cNvSpPr>
            <a:spLocks noGrp="1"/>
          </p:cNvSpPr>
          <p:nvPr>
            <p:ph type="sldNum" sz="quarter" idx="5"/>
          </p:nvPr>
        </p:nvSpPr>
        <p:spPr/>
        <p:txBody>
          <a:bodyPr/>
          <a:lstStyle/>
          <a:p>
            <a:fld id="{4EBB5723-5267-43C5-B709-2B84A761870F}" type="slidenum">
              <a:rPr lang="en-GB" smtClean="0"/>
              <a:t>28</a:t>
            </a:fld>
            <a:endParaRPr lang="en-GB" dirty="0"/>
          </a:p>
        </p:txBody>
      </p:sp>
    </p:spTree>
    <p:extLst>
      <p:ext uri="{BB962C8B-B14F-4D97-AF65-F5344CB8AC3E}">
        <p14:creationId xmlns:p14="http://schemas.microsoft.com/office/powerpoint/2010/main" val="9378546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B81BA-A079-A214-6B58-B57051F847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44409F-25C9-E74A-3C29-8EDC95EF04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A51F1C-CA4E-10FB-F62C-981352D431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4C05ACD-5D5A-0C8D-E6DE-FCDEFF5CEED0}"/>
              </a:ext>
            </a:extLst>
          </p:cNvPr>
          <p:cNvSpPr>
            <a:spLocks noGrp="1"/>
          </p:cNvSpPr>
          <p:nvPr>
            <p:ph type="sldNum" sz="quarter" idx="5"/>
          </p:nvPr>
        </p:nvSpPr>
        <p:spPr/>
        <p:txBody>
          <a:bodyPr/>
          <a:lstStyle/>
          <a:p>
            <a:fld id="{4EBB5723-5267-43C5-B709-2B84A761870F}" type="slidenum">
              <a:rPr lang="en-GB" smtClean="0"/>
              <a:t>29</a:t>
            </a:fld>
            <a:endParaRPr lang="en-GB" dirty="0"/>
          </a:p>
        </p:txBody>
      </p:sp>
    </p:spTree>
    <p:extLst>
      <p:ext uri="{BB962C8B-B14F-4D97-AF65-F5344CB8AC3E}">
        <p14:creationId xmlns:p14="http://schemas.microsoft.com/office/powerpoint/2010/main" val="28215335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23967-8092-1593-F6D1-E916B6441A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B1A321-04A0-9793-B0AC-AB2B0740AC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C43BCE-E628-4EFD-F532-856897A096E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DA876F5-2052-9DEE-6948-4649A6A0AF85}"/>
              </a:ext>
            </a:extLst>
          </p:cNvPr>
          <p:cNvSpPr>
            <a:spLocks noGrp="1"/>
          </p:cNvSpPr>
          <p:nvPr>
            <p:ph type="sldNum" sz="quarter" idx="5"/>
          </p:nvPr>
        </p:nvSpPr>
        <p:spPr/>
        <p:txBody>
          <a:bodyPr/>
          <a:lstStyle/>
          <a:p>
            <a:fld id="{4EBB5723-5267-43C5-B709-2B84A761870F}" type="slidenum">
              <a:rPr lang="en-GB" smtClean="0"/>
              <a:t>30</a:t>
            </a:fld>
            <a:endParaRPr lang="en-GB" dirty="0"/>
          </a:p>
        </p:txBody>
      </p:sp>
    </p:spTree>
    <p:extLst>
      <p:ext uri="{BB962C8B-B14F-4D97-AF65-F5344CB8AC3E}">
        <p14:creationId xmlns:p14="http://schemas.microsoft.com/office/powerpoint/2010/main" val="3608772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C4BBB-EB49-3C22-CAB0-0C3E03C47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172656-C00A-09FC-B5A6-509FA4A2AC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E43594-F213-4384-2448-279D07B05B4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F4787FD-49B5-B1C9-71C4-182C6B42F3CB}"/>
              </a:ext>
            </a:extLst>
          </p:cNvPr>
          <p:cNvSpPr>
            <a:spLocks noGrp="1"/>
          </p:cNvSpPr>
          <p:nvPr>
            <p:ph type="sldNum" sz="quarter" idx="5"/>
          </p:nvPr>
        </p:nvSpPr>
        <p:spPr/>
        <p:txBody>
          <a:bodyPr/>
          <a:lstStyle/>
          <a:p>
            <a:fld id="{4EBB5723-5267-43C5-B709-2B84A761870F}" type="slidenum">
              <a:rPr lang="en-GB" smtClean="0"/>
              <a:t>3</a:t>
            </a:fld>
            <a:endParaRPr lang="en-GB" dirty="0"/>
          </a:p>
        </p:txBody>
      </p:sp>
    </p:spTree>
    <p:extLst>
      <p:ext uri="{BB962C8B-B14F-4D97-AF65-F5344CB8AC3E}">
        <p14:creationId xmlns:p14="http://schemas.microsoft.com/office/powerpoint/2010/main" val="302014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This is about sickness absence not holiday/annual leave </a:t>
            </a:r>
          </a:p>
        </p:txBody>
      </p:sp>
      <p:sp>
        <p:nvSpPr>
          <p:cNvPr id="4" name="Slide Number Placeholder 3"/>
          <p:cNvSpPr>
            <a:spLocks noGrp="1"/>
          </p:cNvSpPr>
          <p:nvPr>
            <p:ph type="sldNum" sz="quarter" idx="5"/>
          </p:nvPr>
        </p:nvSpPr>
        <p:spPr/>
        <p:txBody>
          <a:bodyPr/>
          <a:lstStyle/>
          <a:p>
            <a:fld id="{4EBB5723-5267-43C5-B709-2B84A761870F}" type="slidenum">
              <a:rPr lang="en-GB" smtClean="0"/>
              <a:t>4</a:t>
            </a:fld>
            <a:endParaRPr lang="en-GB" dirty="0"/>
          </a:p>
        </p:txBody>
      </p:sp>
    </p:spTree>
    <p:extLst>
      <p:ext uri="{BB962C8B-B14F-4D97-AF65-F5344CB8AC3E}">
        <p14:creationId xmlns:p14="http://schemas.microsoft.com/office/powerpoint/2010/main" val="1732986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49E24-3F7A-BF59-8A7D-B2EF96B626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43554D-5FD4-8A54-F7E2-9AE9C733A2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317FAD-03B6-DC3D-737B-74023A002D7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DC469AD-C1DB-354D-263D-EBB149A72C0E}"/>
              </a:ext>
            </a:extLst>
          </p:cNvPr>
          <p:cNvSpPr>
            <a:spLocks noGrp="1"/>
          </p:cNvSpPr>
          <p:nvPr>
            <p:ph type="sldNum" sz="quarter" idx="5"/>
          </p:nvPr>
        </p:nvSpPr>
        <p:spPr/>
        <p:txBody>
          <a:bodyPr/>
          <a:lstStyle/>
          <a:p>
            <a:fld id="{4EBB5723-5267-43C5-B709-2B84A761870F}" type="slidenum">
              <a:rPr lang="en-GB" smtClean="0"/>
              <a:t>5</a:t>
            </a:fld>
            <a:endParaRPr lang="en-GB" dirty="0"/>
          </a:p>
        </p:txBody>
      </p:sp>
    </p:spTree>
    <p:extLst>
      <p:ext uri="{BB962C8B-B14F-4D97-AF65-F5344CB8AC3E}">
        <p14:creationId xmlns:p14="http://schemas.microsoft.com/office/powerpoint/2010/main" val="1783147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Long term absence: 4 weeks +</a:t>
            </a:r>
          </a:p>
          <a:p>
            <a:r>
              <a:rPr lang="en-GB" dirty="0"/>
              <a:t>Short term absence: less than 4 weeks. </a:t>
            </a:r>
          </a:p>
        </p:txBody>
      </p:sp>
      <p:sp>
        <p:nvSpPr>
          <p:cNvPr id="4" name="Slide Number Placeholder 3"/>
          <p:cNvSpPr>
            <a:spLocks noGrp="1"/>
          </p:cNvSpPr>
          <p:nvPr>
            <p:ph type="sldNum" sz="quarter" idx="5"/>
          </p:nvPr>
        </p:nvSpPr>
        <p:spPr/>
        <p:txBody>
          <a:bodyPr/>
          <a:lstStyle/>
          <a:p>
            <a:fld id="{4EBB5723-5267-43C5-B709-2B84A761870F}" type="slidenum">
              <a:rPr lang="en-GB" smtClean="0"/>
              <a:t>6</a:t>
            </a:fld>
            <a:endParaRPr lang="en-GB" dirty="0"/>
          </a:p>
        </p:txBody>
      </p:sp>
    </p:spTree>
    <p:extLst>
      <p:ext uri="{BB962C8B-B14F-4D97-AF65-F5344CB8AC3E}">
        <p14:creationId xmlns:p14="http://schemas.microsoft.com/office/powerpoint/2010/main" val="4260204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0A37D-7C94-7DCA-2B6C-6F690F7068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CA888-E2F3-2E3D-81C8-4570D118F3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93BC7-2A58-B84B-6EF4-113420BE9740}"/>
              </a:ext>
            </a:extLst>
          </p:cNvPr>
          <p:cNvSpPr>
            <a:spLocks noGrp="1"/>
          </p:cNvSpPr>
          <p:nvPr>
            <p:ph type="body" idx="1"/>
          </p:nvPr>
        </p:nvSpPr>
        <p:spPr/>
        <p:txBody>
          <a:bodyPr/>
          <a:lstStyle/>
          <a:p>
            <a:pPr marL="171450" indent="-171450">
              <a:buFont typeface="Arial" panose="020B0604020202020204" pitchFamily="34" charset="0"/>
              <a:buChar char="•"/>
            </a:pPr>
            <a:r>
              <a:rPr lang="en-GB" dirty="0"/>
              <a:t>Volume of work/burnout </a:t>
            </a:r>
          </a:p>
          <a:p>
            <a:pPr marL="171450" indent="-171450">
              <a:buFont typeface="Arial" panose="020B0604020202020204" pitchFamily="34" charset="0"/>
              <a:buChar char="•"/>
            </a:pPr>
            <a:r>
              <a:rPr lang="en-GB" dirty="0"/>
              <a:t>Unhappy working relationships  - management/bullying/communication issues</a:t>
            </a:r>
          </a:p>
          <a:p>
            <a:pPr marL="171450" indent="-171450">
              <a:buFont typeface="Arial" panose="020B0604020202020204" pitchFamily="34" charset="0"/>
              <a:buChar char="•"/>
            </a:pPr>
            <a:r>
              <a:rPr lang="en-GB" dirty="0"/>
              <a:t>Health conditions – physical and mental </a:t>
            </a:r>
          </a:p>
          <a:p>
            <a:pPr marL="171450" indent="-171450">
              <a:buFont typeface="Arial" panose="020B0604020202020204" pitchFamily="34" charset="0"/>
              <a:buChar char="•"/>
            </a:pPr>
            <a:r>
              <a:rPr lang="en-GB" dirty="0"/>
              <a:t>Personal emergencies/family problems – childcare </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Be open minded about the cause of absence </a:t>
            </a:r>
          </a:p>
          <a:p>
            <a:pPr marL="171450" indent="-171450">
              <a:buFont typeface="Arial" panose="020B0604020202020204" pitchFamily="34" charset="0"/>
              <a:buChar char="•"/>
            </a:pPr>
            <a:r>
              <a:rPr lang="en-GB" dirty="0"/>
              <a:t>Maybe outside of the employees' control, maybe down to the employer</a:t>
            </a:r>
          </a:p>
          <a:p>
            <a:pPr marL="171450" indent="-171450">
              <a:buFont typeface="Arial" panose="020B0604020202020204" pitchFamily="34" charset="0"/>
              <a:buChar char="•"/>
            </a:pPr>
            <a:r>
              <a:rPr lang="en-GB" dirty="0"/>
              <a:t>Understanding the cause of absence is an important part of trying to remedy it</a:t>
            </a:r>
          </a:p>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820F07CA-20CE-38BF-5E3F-2FA9F479EF69}"/>
              </a:ext>
            </a:extLst>
          </p:cNvPr>
          <p:cNvSpPr>
            <a:spLocks noGrp="1"/>
          </p:cNvSpPr>
          <p:nvPr>
            <p:ph type="sldNum" sz="quarter" idx="5"/>
          </p:nvPr>
        </p:nvSpPr>
        <p:spPr/>
        <p:txBody>
          <a:bodyPr/>
          <a:lstStyle/>
          <a:p>
            <a:fld id="{4EBB5723-5267-43C5-B709-2B84A761870F}" type="slidenum">
              <a:rPr lang="en-GB" smtClean="0"/>
              <a:t>7</a:t>
            </a:fld>
            <a:endParaRPr lang="en-GB" dirty="0"/>
          </a:p>
        </p:txBody>
      </p:sp>
    </p:spTree>
    <p:extLst>
      <p:ext uri="{BB962C8B-B14F-4D97-AF65-F5344CB8AC3E}">
        <p14:creationId xmlns:p14="http://schemas.microsoft.com/office/powerpoint/2010/main" val="2128827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9432E-6426-DD6E-4B90-BBE5170D8E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331358-C372-6E57-D268-D4DD780F4F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F39CE1-B354-EFF3-7323-F6A261669C1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7191007-E5D9-B759-9AF2-25A4BD933734}"/>
              </a:ext>
            </a:extLst>
          </p:cNvPr>
          <p:cNvSpPr>
            <a:spLocks noGrp="1"/>
          </p:cNvSpPr>
          <p:nvPr>
            <p:ph type="sldNum" sz="quarter" idx="5"/>
          </p:nvPr>
        </p:nvSpPr>
        <p:spPr/>
        <p:txBody>
          <a:bodyPr/>
          <a:lstStyle/>
          <a:p>
            <a:fld id="{4EBB5723-5267-43C5-B709-2B84A761870F}" type="slidenum">
              <a:rPr lang="en-GB" smtClean="0"/>
              <a:t>8</a:t>
            </a:fld>
            <a:endParaRPr lang="en-GB" dirty="0"/>
          </a:p>
        </p:txBody>
      </p:sp>
    </p:spTree>
    <p:extLst>
      <p:ext uri="{BB962C8B-B14F-4D97-AF65-F5344CB8AC3E}">
        <p14:creationId xmlns:p14="http://schemas.microsoft.com/office/powerpoint/2010/main" val="59382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52480-9E60-11D8-B095-40609A374A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2DD591-FE4F-A576-705E-E4CED06D8E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3D2BC-BE46-3567-C78E-89B41D2DE2B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49CC0E5-C6C3-E3E9-5F7F-DFD8E2D44186}"/>
              </a:ext>
            </a:extLst>
          </p:cNvPr>
          <p:cNvSpPr>
            <a:spLocks noGrp="1"/>
          </p:cNvSpPr>
          <p:nvPr>
            <p:ph type="sldNum" sz="quarter" idx="5"/>
          </p:nvPr>
        </p:nvSpPr>
        <p:spPr/>
        <p:txBody>
          <a:bodyPr/>
          <a:lstStyle/>
          <a:p>
            <a:fld id="{4EBB5723-5267-43C5-B709-2B84A761870F}" type="slidenum">
              <a:rPr lang="en-GB" smtClean="0"/>
              <a:t>9</a:t>
            </a:fld>
            <a:endParaRPr lang="en-GB" dirty="0"/>
          </a:p>
        </p:txBody>
      </p:sp>
    </p:spTree>
    <p:extLst>
      <p:ext uri="{BB962C8B-B14F-4D97-AF65-F5344CB8AC3E}">
        <p14:creationId xmlns:p14="http://schemas.microsoft.com/office/powerpoint/2010/main" val="4179094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08986-4C06-4240-9572-58EFB8EC48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0AD2955-FBDC-4302-A7F8-B5BA492A0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AE30D4F-D9BD-4815-9C56-C13A23E004E1}"/>
              </a:ext>
            </a:extLst>
          </p:cNvPr>
          <p:cNvSpPr>
            <a:spLocks noGrp="1"/>
          </p:cNvSpPr>
          <p:nvPr>
            <p:ph type="dt" sz="half" idx="10"/>
          </p:nvPr>
        </p:nvSpPr>
        <p:spPr/>
        <p:txBody>
          <a:bodyPr/>
          <a:lstStyle/>
          <a:p>
            <a:fld id="{62BA8B33-AA0F-488E-B35C-14C3973AA3B5}" type="datetime1">
              <a:rPr lang="en-GB" smtClean="0"/>
              <a:t>24/03/2026</a:t>
            </a:fld>
            <a:endParaRPr lang="en-GB" dirty="0"/>
          </a:p>
        </p:txBody>
      </p:sp>
      <p:sp>
        <p:nvSpPr>
          <p:cNvPr id="5" name="Footer Placeholder 4">
            <a:extLst>
              <a:ext uri="{FF2B5EF4-FFF2-40B4-BE49-F238E27FC236}">
                <a16:creationId xmlns:a16="http://schemas.microsoft.com/office/drawing/2014/main" id="{B0BA991F-7B50-4601-9FAF-553A90C612C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01F64AE-7BD4-48F1-9B87-991CE035FA46}"/>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832164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9DCB6-22E9-4E69-8579-D649B169224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E49A4C2-256D-4981-9254-F8D3C0962F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8C1129-3FB2-418F-95B8-BA87FFC65502}"/>
              </a:ext>
            </a:extLst>
          </p:cNvPr>
          <p:cNvSpPr>
            <a:spLocks noGrp="1"/>
          </p:cNvSpPr>
          <p:nvPr>
            <p:ph type="dt" sz="half" idx="10"/>
          </p:nvPr>
        </p:nvSpPr>
        <p:spPr/>
        <p:txBody>
          <a:bodyPr/>
          <a:lstStyle/>
          <a:p>
            <a:fld id="{38199A80-7A24-4945-AB21-2A7797B6D1F4}" type="datetime1">
              <a:rPr lang="en-GB" smtClean="0"/>
              <a:t>24/03/2026</a:t>
            </a:fld>
            <a:endParaRPr lang="en-GB" dirty="0"/>
          </a:p>
        </p:txBody>
      </p:sp>
      <p:sp>
        <p:nvSpPr>
          <p:cNvPr id="5" name="Footer Placeholder 4">
            <a:extLst>
              <a:ext uri="{FF2B5EF4-FFF2-40B4-BE49-F238E27FC236}">
                <a16:creationId xmlns:a16="http://schemas.microsoft.com/office/drawing/2014/main" id="{FBA63C90-8D42-4244-A2DF-57E4D52CEF7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CCA5808-D4F7-4645-8758-C55EC4903FB3}"/>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2307953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84AE1A-3E93-48A6-B0EE-33A70D4879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D55510C-EC06-44CF-954A-E95627D3EB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4C9677-D3C2-4552-AF59-AD5DDBDE13A0}"/>
              </a:ext>
            </a:extLst>
          </p:cNvPr>
          <p:cNvSpPr>
            <a:spLocks noGrp="1"/>
          </p:cNvSpPr>
          <p:nvPr>
            <p:ph type="dt" sz="half" idx="10"/>
          </p:nvPr>
        </p:nvSpPr>
        <p:spPr/>
        <p:txBody>
          <a:bodyPr/>
          <a:lstStyle/>
          <a:p>
            <a:fld id="{B743A392-2DB4-4245-B3FF-A6BC4326EEB0}" type="datetime1">
              <a:rPr lang="en-GB" smtClean="0"/>
              <a:t>24/03/2026</a:t>
            </a:fld>
            <a:endParaRPr lang="en-GB" dirty="0"/>
          </a:p>
        </p:txBody>
      </p:sp>
      <p:sp>
        <p:nvSpPr>
          <p:cNvPr id="5" name="Footer Placeholder 4">
            <a:extLst>
              <a:ext uri="{FF2B5EF4-FFF2-40B4-BE49-F238E27FC236}">
                <a16:creationId xmlns:a16="http://schemas.microsoft.com/office/drawing/2014/main" id="{ADFF6BC6-2823-4F7A-A7C6-57560B5EE32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2CBDCDA-C57A-4B3F-B8BB-971B8400A13B}"/>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2558248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ED877-E60F-449A-85A0-85B0ACEE3E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CBF994-D232-4A17-AFE6-8184FD9098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F68E5D-A4FE-4571-91C1-35CA13AFCEEA}"/>
              </a:ext>
            </a:extLst>
          </p:cNvPr>
          <p:cNvSpPr>
            <a:spLocks noGrp="1"/>
          </p:cNvSpPr>
          <p:nvPr>
            <p:ph type="dt" sz="half" idx="10"/>
          </p:nvPr>
        </p:nvSpPr>
        <p:spPr/>
        <p:txBody>
          <a:bodyPr/>
          <a:lstStyle/>
          <a:p>
            <a:fld id="{70261D54-9FFE-493A-B8CF-66525903CA91}" type="datetime1">
              <a:rPr lang="en-GB" smtClean="0"/>
              <a:t>24/03/2026</a:t>
            </a:fld>
            <a:endParaRPr lang="en-GB" dirty="0"/>
          </a:p>
        </p:txBody>
      </p:sp>
      <p:sp>
        <p:nvSpPr>
          <p:cNvPr id="5" name="Footer Placeholder 4">
            <a:extLst>
              <a:ext uri="{FF2B5EF4-FFF2-40B4-BE49-F238E27FC236}">
                <a16:creationId xmlns:a16="http://schemas.microsoft.com/office/drawing/2014/main" id="{514257F6-97C9-4CA4-AF45-F3932CE46AB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F030D9D-D291-48F6-AB5B-670884DB5378}"/>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3929109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9FC57-DD1C-4D1E-ABE8-F2ADBF70BA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32254CE-881F-4D23-B2DC-7DFFF1E428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F9417A-1722-4BA7-8BED-BB17B64D8E2C}"/>
              </a:ext>
            </a:extLst>
          </p:cNvPr>
          <p:cNvSpPr>
            <a:spLocks noGrp="1"/>
          </p:cNvSpPr>
          <p:nvPr>
            <p:ph type="dt" sz="half" idx="10"/>
          </p:nvPr>
        </p:nvSpPr>
        <p:spPr/>
        <p:txBody>
          <a:bodyPr/>
          <a:lstStyle/>
          <a:p>
            <a:fld id="{107ACA13-1349-4F55-8B61-3B04E4F7F894}" type="datetime1">
              <a:rPr lang="en-GB" smtClean="0"/>
              <a:t>24/03/2026</a:t>
            </a:fld>
            <a:endParaRPr lang="en-GB" dirty="0"/>
          </a:p>
        </p:txBody>
      </p:sp>
      <p:sp>
        <p:nvSpPr>
          <p:cNvPr id="5" name="Footer Placeholder 4">
            <a:extLst>
              <a:ext uri="{FF2B5EF4-FFF2-40B4-BE49-F238E27FC236}">
                <a16:creationId xmlns:a16="http://schemas.microsoft.com/office/drawing/2014/main" id="{1BACB2E9-FA24-4444-8D7C-6CB33D7E437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2B2B8BA-12C7-4220-8C48-7D642FE3500B}"/>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2219796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127F9-0833-49FC-8555-404486AF53B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C3CCDF2-39C4-480B-BFF5-D9BAF803C4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91BD91-5E8B-4CBF-9A03-1D1B707A9F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ADE7BD-0A06-49DB-B97C-12A4E86BC822}"/>
              </a:ext>
            </a:extLst>
          </p:cNvPr>
          <p:cNvSpPr>
            <a:spLocks noGrp="1"/>
          </p:cNvSpPr>
          <p:nvPr>
            <p:ph type="dt" sz="half" idx="10"/>
          </p:nvPr>
        </p:nvSpPr>
        <p:spPr/>
        <p:txBody>
          <a:bodyPr/>
          <a:lstStyle/>
          <a:p>
            <a:fld id="{7F2E18B3-BC79-45D4-B9AB-80CFE68B0DA9}" type="datetime1">
              <a:rPr lang="en-GB" smtClean="0"/>
              <a:t>24/03/2026</a:t>
            </a:fld>
            <a:endParaRPr lang="en-GB" dirty="0"/>
          </a:p>
        </p:txBody>
      </p:sp>
      <p:sp>
        <p:nvSpPr>
          <p:cNvPr id="6" name="Footer Placeholder 5">
            <a:extLst>
              <a:ext uri="{FF2B5EF4-FFF2-40B4-BE49-F238E27FC236}">
                <a16:creationId xmlns:a16="http://schemas.microsoft.com/office/drawing/2014/main" id="{528956D5-2DED-4546-A59D-AA361DC136A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91388B2-A2AF-41E0-B471-B1C532EF8EB0}"/>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1365548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63749-387C-4604-825D-32E9C75E086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7B78A4-6E3C-453F-B725-6659B7603A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D17CC3-F99C-40B2-A7A9-8D74BB9F77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8ED6502-6C83-49D4-B4EA-5EBFE4D31D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99A2D2-FE33-4758-ADC6-C62E94A42BD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948B63C-F78B-4240-B124-A68549EA004F}"/>
              </a:ext>
            </a:extLst>
          </p:cNvPr>
          <p:cNvSpPr>
            <a:spLocks noGrp="1"/>
          </p:cNvSpPr>
          <p:nvPr>
            <p:ph type="dt" sz="half" idx="10"/>
          </p:nvPr>
        </p:nvSpPr>
        <p:spPr/>
        <p:txBody>
          <a:bodyPr/>
          <a:lstStyle/>
          <a:p>
            <a:fld id="{E1DDF7F4-BF7C-4943-A297-1274733B28CC}" type="datetime1">
              <a:rPr lang="en-GB" smtClean="0"/>
              <a:t>24/03/2026</a:t>
            </a:fld>
            <a:endParaRPr lang="en-GB" dirty="0"/>
          </a:p>
        </p:txBody>
      </p:sp>
      <p:sp>
        <p:nvSpPr>
          <p:cNvPr id="8" name="Footer Placeholder 7">
            <a:extLst>
              <a:ext uri="{FF2B5EF4-FFF2-40B4-BE49-F238E27FC236}">
                <a16:creationId xmlns:a16="http://schemas.microsoft.com/office/drawing/2014/main" id="{7B55903F-EC3A-4125-A771-C38A85C54E13}"/>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49A1DFD-F36E-44FE-833F-FC18C5C64FCE}"/>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2300125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9342D-908E-4297-9CDC-6AFFDEF79CF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099DD07-7B26-4B2D-9EEB-AECFBD08D75E}"/>
              </a:ext>
            </a:extLst>
          </p:cNvPr>
          <p:cNvSpPr>
            <a:spLocks noGrp="1"/>
          </p:cNvSpPr>
          <p:nvPr>
            <p:ph type="dt" sz="half" idx="10"/>
          </p:nvPr>
        </p:nvSpPr>
        <p:spPr/>
        <p:txBody>
          <a:bodyPr/>
          <a:lstStyle/>
          <a:p>
            <a:fld id="{70284C45-3243-462D-8BC8-2349DAD9D5F1}" type="datetime1">
              <a:rPr lang="en-GB" smtClean="0"/>
              <a:t>24/03/2026</a:t>
            </a:fld>
            <a:endParaRPr lang="en-GB" dirty="0"/>
          </a:p>
        </p:txBody>
      </p:sp>
      <p:sp>
        <p:nvSpPr>
          <p:cNvPr id="4" name="Footer Placeholder 3">
            <a:extLst>
              <a:ext uri="{FF2B5EF4-FFF2-40B4-BE49-F238E27FC236}">
                <a16:creationId xmlns:a16="http://schemas.microsoft.com/office/drawing/2014/main" id="{3C64A2EA-B42E-4D17-8C8C-B7D0FCD751C9}"/>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4E53BEC4-1EBB-41C7-B928-60D67392F41F}"/>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3606236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D72E8E-F5F2-42EE-B0CB-B700EDE2EF21}"/>
              </a:ext>
            </a:extLst>
          </p:cNvPr>
          <p:cNvSpPr>
            <a:spLocks noGrp="1"/>
          </p:cNvSpPr>
          <p:nvPr>
            <p:ph type="dt" sz="half" idx="10"/>
          </p:nvPr>
        </p:nvSpPr>
        <p:spPr/>
        <p:txBody>
          <a:bodyPr/>
          <a:lstStyle/>
          <a:p>
            <a:fld id="{824E8FD0-2FEB-4679-BEAE-A8A47DE74232}" type="datetime1">
              <a:rPr lang="en-GB" smtClean="0"/>
              <a:t>24/03/2026</a:t>
            </a:fld>
            <a:endParaRPr lang="en-GB" dirty="0"/>
          </a:p>
        </p:txBody>
      </p:sp>
      <p:sp>
        <p:nvSpPr>
          <p:cNvPr id="3" name="Footer Placeholder 2">
            <a:extLst>
              <a:ext uri="{FF2B5EF4-FFF2-40B4-BE49-F238E27FC236}">
                <a16:creationId xmlns:a16="http://schemas.microsoft.com/office/drawing/2014/main" id="{4F659DE0-BB66-48FC-9205-ECC6856E4B3C}"/>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1A160D2E-0C51-46DE-BF54-1AEA02EBF7E9}"/>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4140984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6493F-1E0A-49C2-BD1C-C8D6B34EFA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AC0DB8-3707-4368-87F8-889A14FEFD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D98918A-9DC0-4E5B-A1E0-0F9979AA71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EBF03B-D22A-49B0-BEC0-4A11EB4CC90C}"/>
              </a:ext>
            </a:extLst>
          </p:cNvPr>
          <p:cNvSpPr>
            <a:spLocks noGrp="1"/>
          </p:cNvSpPr>
          <p:nvPr>
            <p:ph type="dt" sz="half" idx="10"/>
          </p:nvPr>
        </p:nvSpPr>
        <p:spPr/>
        <p:txBody>
          <a:bodyPr/>
          <a:lstStyle/>
          <a:p>
            <a:fld id="{238C0805-0A2E-402B-B0E0-A7C0D235C4CF}" type="datetime1">
              <a:rPr lang="en-GB" smtClean="0"/>
              <a:t>24/03/2026</a:t>
            </a:fld>
            <a:endParaRPr lang="en-GB" dirty="0"/>
          </a:p>
        </p:txBody>
      </p:sp>
      <p:sp>
        <p:nvSpPr>
          <p:cNvPr id="6" name="Footer Placeholder 5">
            <a:extLst>
              <a:ext uri="{FF2B5EF4-FFF2-40B4-BE49-F238E27FC236}">
                <a16:creationId xmlns:a16="http://schemas.microsoft.com/office/drawing/2014/main" id="{68171F08-665F-4AE3-8088-C77111D90FC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5165BA9-98C8-4268-B4FD-C6280BBECE4D}"/>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1154128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1191A-7BEF-4F04-AA03-C910B5C539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4161E4-8496-4D23-BD5C-26236AFB20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6B87AD34-3AB3-4029-9EB5-4F919BFD2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A8D4A3-EAE2-4D86-BAF6-7B3593149F0C}"/>
              </a:ext>
            </a:extLst>
          </p:cNvPr>
          <p:cNvSpPr>
            <a:spLocks noGrp="1"/>
          </p:cNvSpPr>
          <p:nvPr>
            <p:ph type="dt" sz="half" idx="10"/>
          </p:nvPr>
        </p:nvSpPr>
        <p:spPr/>
        <p:txBody>
          <a:bodyPr/>
          <a:lstStyle/>
          <a:p>
            <a:fld id="{459A039E-7E35-44FE-B9DB-94F55A372270}" type="datetime1">
              <a:rPr lang="en-GB" smtClean="0"/>
              <a:t>24/03/2026</a:t>
            </a:fld>
            <a:endParaRPr lang="en-GB" dirty="0"/>
          </a:p>
        </p:txBody>
      </p:sp>
      <p:sp>
        <p:nvSpPr>
          <p:cNvPr id="6" name="Footer Placeholder 5">
            <a:extLst>
              <a:ext uri="{FF2B5EF4-FFF2-40B4-BE49-F238E27FC236}">
                <a16:creationId xmlns:a16="http://schemas.microsoft.com/office/drawing/2014/main" id="{5EA27E93-2D0D-4A9F-A10F-18265BEBA83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3890387-E341-4EA6-B5AB-75E75A2D43D3}"/>
              </a:ext>
            </a:extLst>
          </p:cNvPr>
          <p:cNvSpPr>
            <a:spLocks noGrp="1"/>
          </p:cNvSpPr>
          <p:nvPr>
            <p:ph type="sldNum" sz="quarter" idx="12"/>
          </p:nvPr>
        </p:nvSpPr>
        <p:spPr/>
        <p:txBody>
          <a:bodyPr/>
          <a:lstStyle/>
          <a:p>
            <a:fld id="{C1F20633-916C-4931-BD75-711A7E624041}" type="slidenum">
              <a:rPr lang="en-GB" smtClean="0"/>
              <a:t>‹#›</a:t>
            </a:fld>
            <a:endParaRPr lang="en-GB" dirty="0"/>
          </a:p>
        </p:txBody>
      </p:sp>
    </p:spTree>
    <p:extLst>
      <p:ext uri="{BB962C8B-B14F-4D97-AF65-F5344CB8AC3E}">
        <p14:creationId xmlns:p14="http://schemas.microsoft.com/office/powerpoint/2010/main" val="3080327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937649-ABB3-432E-89D9-DFC2F1EC88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6E5907-B74C-48BA-BD3B-F3A4E613C9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ED48F6-2C5A-4880-BD5C-8FB51F4975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2CD3E-17A0-4757-BB23-145B61D0B1EB}" type="datetime1">
              <a:rPr lang="en-GB" smtClean="0"/>
              <a:t>24/03/2026</a:t>
            </a:fld>
            <a:endParaRPr lang="en-GB" dirty="0"/>
          </a:p>
        </p:txBody>
      </p:sp>
      <p:sp>
        <p:nvSpPr>
          <p:cNvPr id="5" name="Footer Placeholder 4">
            <a:extLst>
              <a:ext uri="{FF2B5EF4-FFF2-40B4-BE49-F238E27FC236}">
                <a16:creationId xmlns:a16="http://schemas.microsoft.com/office/drawing/2014/main" id="{4FE75379-89F0-4C3E-9604-BC522957EF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73A65013-B2C5-48AD-95C9-3D82291676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20633-916C-4931-BD75-711A7E624041}" type="slidenum">
              <a:rPr lang="en-GB" smtClean="0"/>
              <a:t>‹#›</a:t>
            </a:fld>
            <a:endParaRPr lang="en-GB" dirty="0"/>
          </a:p>
        </p:txBody>
      </p:sp>
    </p:spTree>
    <p:extLst>
      <p:ext uri="{BB962C8B-B14F-4D97-AF65-F5344CB8AC3E}">
        <p14:creationId xmlns:p14="http://schemas.microsoft.com/office/powerpoint/2010/main" val="4180141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0D1D739-EDC4-4BE6-A073-9B157E1F9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6CDD35A4-E546-4AF3-A8B9-AC24C5C9FA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0 w 12192000"/>
              <a:gd name="connsiteY0" fmla="*/ 0 h 6858000"/>
              <a:gd name="connsiteX1" fmla="*/ 3852070 w 12192000"/>
              <a:gd name="connsiteY1" fmla="*/ 0 h 6858000"/>
              <a:gd name="connsiteX2" fmla="*/ 3878367 w 12192000"/>
              <a:gd name="connsiteY2" fmla="*/ 23504 h 6858000"/>
              <a:gd name="connsiteX3" fmla="*/ 3885324 w 12192000"/>
              <a:gd name="connsiteY3" fmla="*/ 84795 h 6858000"/>
              <a:gd name="connsiteX4" fmla="*/ 3820400 w 12192000"/>
              <a:gd name="connsiteY4" fmla="*/ 131127 h 6858000"/>
              <a:gd name="connsiteX5" fmla="*/ 3631811 w 12192000"/>
              <a:gd name="connsiteY5" fmla="*/ 219929 h 6858000"/>
              <a:gd name="connsiteX6" fmla="*/ 4327428 w 12192000"/>
              <a:gd name="connsiteY6" fmla="*/ 351201 h 6858000"/>
              <a:gd name="connsiteX7" fmla="*/ 4080099 w 12192000"/>
              <a:gd name="connsiteY7" fmla="*/ 432279 h 6858000"/>
              <a:gd name="connsiteX8" fmla="*/ 3823492 w 12192000"/>
              <a:gd name="connsiteY8" fmla="*/ 490194 h 6858000"/>
              <a:gd name="connsiteX9" fmla="*/ 3545246 w 12192000"/>
              <a:gd name="connsiteY9" fmla="*/ 532664 h 6858000"/>
              <a:gd name="connsiteX10" fmla="*/ 3291732 w 12192000"/>
              <a:gd name="connsiteY10" fmla="*/ 617605 h 6858000"/>
              <a:gd name="connsiteX11" fmla="*/ 3953340 w 12192000"/>
              <a:gd name="connsiteY11" fmla="*/ 652353 h 6858000"/>
              <a:gd name="connsiteX12" fmla="*/ 3610170 w 12192000"/>
              <a:gd name="connsiteY12" fmla="*/ 729572 h 6858000"/>
              <a:gd name="connsiteX13" fmla="*/ 3328832 w 12192000"/>
              <a:gd name="connsiteY13" fmla="*/ 829957 h 6858000"/>
              <a:gd name="connsiteX14" fmla="*/ 3130966 w 12192000"/>
              <a:gd name="connsiteY14" fmla="*/ 876288 h 6858000"/>
              <a:gd name="connsiteX15" fmla="*/ 2920736 w 12192000"/>
              <a:gd name="connsiteY15" fmla="*/ 887872 h 6858000"/>
              <a:gd name="connsiteX16" fmla="*/ 2871269 w 12192000"/>
              <a:gd name="connsiteY16" fmla="*/ 961228 h 6858000"/>
              <a:gd name="connsiteX17" fmla="*/ 2936195 w 12192000"/>
              <a:gd name="connsiteY17" fmla="*/ 1038448 h 6858000"/>
              <a:gd name="connsiteX18" fmla="*/ 3035126 w 12192000"/>
              <a:gd name="connsiteY18" fmla="*/ 1046168 h 6858000"/>
              <a:gd name="connsiteX19" fmla="*/ 3625627 w 12192000"/>
              <a:gd name="connsiteY19" fmla="*/ 1065474 h 6858000"/>
              <a:gd name="connsiteX20" fmla="*/ 1733551 w 12192000"/>
              <a:gd name="connsiteY20" fmla="*/ 1235355 h 6858000"/>
              <a:gd name="connsiteX21" fmla="*/ 1990156 w 12192000"/>
              <a:gd name="connsiteY21" fmla="*/ 1339602 h 6858000"/>
              <a:gd name="connsiteX22" fmla="*/ 2076722 w 12192000"/>
              <a:gd name="connsiteY22" fmla="*/ 1625311 h 6858000"/>
              <a:gd name="connsiteX23" fmla="*/ 2392067 w 12192000"/>
              <a:gd name="connsiteY23" fmla="*/ 1787470 h 6858000"/>
              <a:gd name="connsiteX24" fmla="*/ 2596115 w 12192000"/>
              <a:gd name="connsiteY24" fmla="*/ 1845385 h 6858000"/>
              <a:gd name="connsiteX25" fmla="*/ 3062950 w 12192000"/>
              <a:gd name="connsiteY25" fmla="*/ 1930326 h 6858000"/>
              <a:gd name="connsiteX26" fmla="*/ 3130966 w 12192000"/>
              <a:gd name="connsiteY26" fmla="*/ 2069319 h 6858000"/>
              <a:gd name="connsiteX27" fmla="*/ 3189708 w 12192000"/>
              <a:gd name="connsiteY27" fmla="*/ 2223754 h 6858000"/>
              <a:gd name="connsiteX28" fmla="*/ 3313373 w 12192000"/>
              <a:gd name="connsiteY28" fmla="*/ 2324141 h 6858000"/>
              <a:gd name="connsiteX29" fmla="*/ 2351877 w 12192000"/>
              <a:gd name="connsiteY29" fmla="*/ 2308697 h 6858000"/>
              <a:gd name="connsiteX30" fmla="*/ 3437038 w 12192000"/>
              <a:gd name="connsiteY30" fmla="*/ 2633017 h 6858000"/>
              <a:gd name="connsiteX31" fmla="*/ 3341198 w 12192000"/>
              <a:gd name="connsiteY31" fmla="*/ 2760427 h 6858000"/>
              <a:gd name="connsiteX32" fmla="*/ 3934791 w 12192000"/>
              <a:gd name="connsiteY32" fmla="*/ 2934169 h 6858000"/>
              <a:gd name="connsiteX33" fmla="*/ 3616352 w 12192000"/>
              <a:gd name="connsiteY33" fmla="*/ 2953473 h 6858000"/>
              <a:gd name="connsiteX34" fmla="*/ 5468240 w 12192000"/>
              <a:gd name="connsiteY34" fmla="*/ 3679329 h 6858000"/>
              <a:gd name="connsiteX35" fmla="*/ 8111582 w 12192000"/>
              <a:gd name="connsiteY35" fmla="*/ 4204418 h 6858000"/>
              <a:gd name="connsiteX36" fmla="*/ 9144186 w 12192000"/>
              <a:gd name="connsiteY36" fmla="*/ 4304802 h 6858000"/>
              <a:gd name="connsiteX37" fmla="*/ 10319004 w 12192000"/>
              <a:gd name="connsiteY37" fmla="*/ 4273915 h 6858000"/>
              <a:gd name="connsiteX38" fmla="*/ 12053408 w 12192000"/>
              <a:gd name="connsiteY38" fmla="*/ 3907125 h 6858000"/>
              <a:gd name="connsiteX39" fmla="*/ 12192000 w 12192000"/>
              <a:gd name="connsiteY39" fmla="*/ 3841157 h 6858000"/>
              <a:gd name="connsiteX40" fmla="*/ 12192000 w 12192000"/>
              <a:gd name="connsiteY40" fmla="*/ 6858000 h 6858000"/>
              <a:gd name="connsiteX41" fmla="*/ 0 w 12192000"/>
              <a:gd name="connsiteY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192000" h="6858000">
                <a:moveTo>
                  <a:pt x="0" y="0"/>
                </a:moveTo>
                <a:lnTo>
                  <a:pt x="3852070" y="0"/>
                </a:lnTo>
                <a:lnTo>
                  <a:pt x="3878367" y="23504"/>
                </a:lnTo>
                <a:cubicBezTo>
                  <a:pt x="3887642" y="39430"/>
                  <a:pt x="3891507" y="59700"/>
                  <a:pt x="3885324" y="84795"/>
                </a:cubicBezTo>
                <a:cubicBezTo>
                  <a:pt x="3876049" y="123406"/>
                  <a:pt x="3845133" y="123406"/>
                  <a:pt x="3820400" y="131127"/>
                </a:cubicBezTo>
                <a:cubicBezTo>
                  <a:pt x="3764751" y="154292"/>
                  <a:pt x="3696735" y="138849"/>
                  <a:pt x="3631811" y="219929"/>
                </a:cubicBezTo>
                <a:cubicBezTo>
                  <a:pt x="3879141" y="262399"/>
                  <a:pt x="4117198" y="181318"/>
                  <a:pt x="4327428" y="351201"/>
                </a:cubicBezTo>
                <a:cubicBezTo>
                  <a:pt x="4250138" y="436142"/>
                  <a:pt x="4163572" y="416836"/>
                  <a:pt x="4080099" y="432279"/>
                </a:cubicBezTo>
                <a:cubicBezTo>
                  <a:pt x="3993533" y="447725"/>
                  <a:pt x="3910058" y="474751"/>
                  <a:pt x="3823492" y="490194"/>
                </a:cubicBezTo>
                <a:cubicBezTo>
                  <a:pt x="3730743" y="509498"/>
                  <a:pt x="3637993" y="513360"/>
                  <a:pt x="3545246" y="532664"/>
                </a:cubicBezTo>
                <a:cubicBezTo>
                  <a:pt x="3467954" y="548109"/>
                  <a:pt x="3384480" y="521081"/>
                  <a:pt x="3291732" y="617605"/>
                </a:cubicBezTo>
                <a:cubicBezTo>
                  <a:pt x="3520513" y="687103"/>
                  <a:pt x="3727651" y="582857"/>
                  <a:pt x="3953340" y="652353"/>
                </a:cubicBezTo>
                <a:cubicBezTo>
                  <a:pt x="3820400" y="714129"/>
                  <a:pt x="3712194" y="694824"/>
                  <a:pt x="3610170" y="729572"/>
                </a:cubicBezTo>
                <a:cubicBezTo>
                  <a:pt x="3517420" y="764322"/>
                  <a:pt x="3406122" y="725712"/>
                  <a:pt x="3328832" y="829957"/>
                </a:cubicBezTo>
                <a:cubicBezTo>
                  <a:pt x="3270090" y="911035"/>
                  <a:pt x="3208258" y="922618"/>
                  <a:pt x="3130966" y="876288"/>
                </a:cubicBezTo>
                <a:cubicBezTo>
                  <a:pt x="3062950" y="833818"/>
                  <a:pt x="2988752" y="845400"/>
                  <a:pt x="2920736" y="887872"/>
                </a:cubicBezTo>
                <a:cubicBezTo>
                  <a:pt x="2896004" y="903315"/>
                  <a:pt x="2871269" y="922618"/>
                  <a:pt x="2871269" y="961228"/>
                </a:cubicBezTo>
                <a:cubicBezTo>
                  <a:pt x="2871269" y="1015283"/>
                  <a:pt x="2902186" y="1030726"/>
                  <a:pt x="2936195" y="1038448"/>
                </a:cubicBezTo>
                <a:cubicBezTo>
                  <a:pt x="2967111" y="1046168"/>
                  <a:pt x="3004210" y="1053891"/>
                  <a:pt x="3035126" y="1046168"/>
                </a:cubicBezTo>
                <a:cubicBezTo>
                  <a:pt x="3232990" y="1003700"/>
                  <a:pt x="3427764" y="1073194"/>
                  <a:pt x="3625627" y="1065474"/>
                </a:cubicBezTo>
                <a:cubicBezTo>
                  <a:pt x="3004210" y="1231494"/>
                  <a:pt x="2376610" y="1177441"/>
                  <a:pt x="1733551" y="1235355"/>
                </a:cubicBezTo>
                <a:cubicBezTo>
                  <a:pt x="1817025" y="1351183"/>
                  <a:pt x="1925232" y="1254661"/>
                  <a:pt x="1990156" y="1339602"/>
                </a:cubicBezTo>
                <a:cubicBezTo>
                  <a:pt x="1928323" y="1517205"/>
                  <a:pt x="1953057" y="1613728"/>
                  <a:pt x="2076722" y="1625311"/>
                </a:cubicBezTo>
                <a:cubicBezTo>
                  <a:pt x="2197295" y="1636894"/>
                  <a:pt x="2327143" y="1575118"/>
                  <a:pt x="2392067" y="1787470"/>
                </a:cubicBezTo>
                <a:cubicBezTo>
                  <a:pt x="2410617" y="1853106"/>
                  <a:pt x="2525008" y="1833802"/>
                  <a:pt x="2596115" y="1845385"/>
                </a:cubicBezTo>
                <a:cubicBezTo>
                  <a:pt x="2750696" y="1872411"/>
                  <a:pt x="2914554" y="1845385"/>
                  <a:pt x="3062950" y="1930326"/>
                </a:cubicBezTo>
                <a:cubicBezTo>
                  <a:pt x="3121692" y="1961213"/>
                  <a:pt x="3161883" y="1984378"/>
                  <a:pt x="3130966" y="2069319"/>
                </a:cubicBezTo>
                <a:cubicBezTo>
                  <a:pt x="3100050" y="2158121"/>
                  <a:pt x="3140242" y="2189008"/>
                  <a:pt x="3189708" y="2223754"/>
                </a:cubicBezTo>
                <a:cubicBezTo>
                  <a:pt x="3226808" y="2250784"/>
                  <a:pt x="3282457" y="2243060"/>
                  <a:pt x="3313373" y="2324141"/>
                </a:cubicBezTo>
                <a:cubicBezTo>
                  <a:pt x="2988752" y="2312558"/>
                  <a:pt x="2673405" y="2246923"/>
                  <a:pt x="2351877" y="2308697"/>
                </a:cubicBezTo>
                <a:cubicBezTo>
                  <a:pt x="2704323" y="2463134"/>
                  <a:pt x="3090776" y="2455412"/>
                  <a:pt x="3437038" y="2633017"/>
                </a:cubicBezTo>
                <a:cubicBezTo>
                  <a:pt x="3424671" y="2694791"/>
                  <a:pt x="3344289" y="2667764"/>
                  <a:pt x="3341198" y="2760427"/>
                </a:cubicBezTo>
                <a:cubicBezTo>
                  <a:pt x="3523603" y="2856951"/>
                  <a:pt x="3743110" y="2791314"/>
                  <a:pt x="3934791" y="2934169"/>
                </a:cubicBezTo>
                <a:cubicBezTo>
                  <a:pt x="3823492" y="2999805"/>
                  <a:pt x="3721469" y="2891699"/>
                  <a:pt x="3616352" y="2953473"/>
                </a:cubicBezTo>
                <a:cubicBezTo>
                  <a:pt x="3650361" y="3046136"/>
                  <a:pt x="5189993" y="3617555"/>
                  <a:pt x="5468240" y="3679329"/>
                </a:cubicBezTo>
                <a:cubicBezTo>
                  <a:pt x="6034007" y="3806740"/>
                  <a:pt x="7663296" y="4131059"/>
                  <a:pt x="8111582" y="4204418"/>
                </a:cubicBezTo>
                <a:cubicBezTo>
                  <a:pt x="8457844" y="4258470"/>
                  <a:pt x="8801016" y="4300942"/>
                  <a:pt x="9144186" y="4304802"/>
                </a:cubicBezTo>
                <a:cubicBezTo>
                  <a:pt x="9536822" y="4308663"/>
                  <a:pt x="9926368" y="4289359"/>
                  <a:pt x="10319004" y="4273915"/>
                </a:cubicBezTo>
                <a:cubicBezTo>
                  <a:pt x="10906415" y="4250750"/>
                  <a:pt x="11484549" y="4158087"/>
                  <a:pt x="12053408" y="3907125"/>
                </a:cubicBezTo>
                <a:lnTo>
                  <a:pt x="12192000" y="3841157"/>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F774EC5-EDC4-47DD-951E-D047B91926E9}"/>
              </a:ext>
            </a:extLst>
          </p:cNvPr>
          <p:cNvSpPr>
            <a:spLocks noGrp="1"/>
          </p:cNvSpPr>
          <p:nvPr>
            <p:ph type="ctrTitle"/>
          </p:nvPr>
        </p:nvSpPr>
        <p:spPr>
          <a:xfrm>
            <a:off x="838199" y="3563422"/>
            <a:ext cx="7268147" cy="1754376"/>
          </a:xfrm>
        </p:spPr>
        <p:txBody>
          <a:bodyPr>
            <a:normAutofit fontScale="90000"/>
          </a:bodyPr>
          <a:lstStyle/>
          <a:p>
            <a:pPr algn="l"/>
            <a:r>
              <a:rPr lang="en-GB" sz="4400" b="1" dirty="0">
                <a:latin typeface="+mn-lt"/>
              </a:rPr>
              <a:t>Absence Management Training </a:t>
            </a:r>
            <a:br>
              <a:rPr lang="en-GB" sz="4400" b="1" dirty="0">
                <a:latin typeface="+mn-lt"/>
              </a:rPr>
            </a:br>
            <a:endParaRPr lang="en-GB" sz="4400" b="1" dirty="0">
              <a:latin typeface="+mn-lt"/>
            </a:endParaRPr>
          </a:p>
        </p:txBody>
      </p:sp>
      <p:sp>
        <p:nvSpPr>
          <p:cNvPr id="3" name="Subtitle 2">
            <a:extLst>
              <a:ext uri="{FF2B5EF4-FFF2-40B4-BE49-F238E27FC236}">
                <a16:creationId xmlns:a16="http://schemas.microsoft.com/office/drawing/2014/main" id="{43770F65-49DA-42A4-A406-2640B0D595A8}"/>
              </a:ext>
            </a:extLst>
          </p:cNvPr>
          <p:cNvSpPr>
            <a:spLocks noGrp="1"/>
          </p:cNvSpPr>
          <p:nvPr>
            <p:ph type="subTitle" idx="1"/>
          </p:nvPr>
        </p:nvSpPr>
        <p:spPr>
          <a:xfrm>
            <a:off x="838199" y="5384878"/>
            <a:ext cx="7315200" cy="775494"/>
          </a:xfrm>
        </p:spPr>
        <p:txBody>
          <a:bodyPr>
            <a:normAutofit/>
          </a:bodyPr>
          <a:lstStyle/>
          <a:p>
            <a:pPr algn="l"/>
            <a:r>
              <a:rPr lang="en-GB" dirty="0"/>
              <a:t>HR Team</a:t>
            </a:r>
          </a:p>
        </p:txBody>
      </p:sp>
      <p:pic>
        <p:nvPicPr>
          <p:cNvPr id="4" name="Content Placeholder 4" descr="Text&#10;&#10;Description automatically generated with low confidence">
            <a:extLst>
              <a:ext uri="{FF2B5EF4-FFF2-40B4-BE49-F238E27FC236}">
                <a16:creationId xmlns:a16="http://schemas.microsoft.com/office/drawing/2014/main" id="{E61697EC-98E0-44BA-8D6F-A427FF2DA4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4475" y="1392391"/>
            <a:ext cx="6153150" cy="1081608"/>
          </a:xfrm>
          <a:prstGeom prst="rect">
            <a:avLst/>
          </a:prstGeom>
        </p:spPr>
      </p:pic>
      <p:sp>
        <p:nvSpPr>
          <p:cNvPr id="6" name="Slide Number Placeholder 5">
            <a:extLst>
              <a:ext uri="{FF2B5EF4-FFF2-40B4-BE49-F238E27FC236}">
                <a16:creationId xmlns:a16="http://schemas.microsoft.com/office/drawing/2014/main" id="{D5EEA5CC-2A4B-48E1-B620-E5B8E143BF7E}"/>
              </a:ext>
            </a:extLst>
          </p:cNvPr>
          <p:cNvSpPr>
            <a:spLocks noGrp="1"/>
          </p:cNvSpPr>
          <p:nvPr>
            <p:ph type="sldNum" sz="quarter" idx="12"/>
          </p:nvPr>
        </p:nvSpPr>
        <p:spPr>
          <a:xfrm>
            <a:off x="8610600" y="6356350"/>
            <a:ext cx="2743200" cy="365125"/>
          </a:xfrm>
        </p:spPr>
        <p:txBody>
          <a:bodyPr>
            <a:normAutofit/>
          </a:bodyPr>
          <a:lstStyle/>
          <a:p>
            <a:pPr>
              <a:spcAft>
                <a:spcPts val="600"/>
              </a:spcAft>
            </a:pPr>
            <a:fld id="{C1F20633-916C-4931-BD75-711A7E624041}" type="slidenum">
              <a:rPr lang="en-GB" smtClean="0"/>
              <a:pPr>
                <a:spcAft>
                  <a:spcPts val="600"/>
                </a:spcAft>
              </a:pPr>
              <a:t>1</a:t>
            </a:fld>
            <a:endParaRPr lang="en-GB"/>
          </a:p>
        </p:txBody>
      </p:sp>
    </p:spTree>
    <p:extLst>
      <p:ext uri="{BB962C8B-B14F-4D97-AF65-F5344CB8AC3E}">
        <p14:creationId xmlns:p14="http://schemas.microsoft.com/office/powerpoint/2010/main" val="1506137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F16BE-BA13-D2C9-8F57-270CD97156D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56CBB02-D38C-3BA8-A277-09F9A69F58FC}"/>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Short Term Absence Process 2 </a:t>
            </a:r>
          </a:p>
        </p:txBody>
      </p:sp>
      <p:pic>
        <p:nvPicPr>
          <p:cNvPr id="6" name="Content Placeholder 4" descr="Text&#10;&#10;Description automatically generated with low confidence">
            <a:extLst>
              <a:ext uri="{FF2B5EF4-FFF2-40B4-BE49-F238E27FC236}">
                <a16:creationId xmlns:a16="http://schemas.microsoft.com/office/drawing/2014/main" id="{45D7E3F2-7420-3E69-6E8B-8868B36422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319C4F58-0786-2FCF-10AE-873F94C8666E}"/>
              </a:ext>
            </a:extLst>
          </p:cNvPr>
          <p:cNvSpPr>
            <a:spLocks noGrp="1"/>
          </p:cNvSpPr>
          <p:nvPr>
            <p:ph idx="1"/>
          </p:nvPr>
        </p:nvSpPr>
        <p:spPr>
          <a:xfrm>
            <a:off x="354563" y="1101012"/>
            <a:ext cx="10999237" cy="5075951"/>
          </a:xfrm>
        </p:spPr>
        <p:txBody>
          <a:bodyPr>
            <a:normAutofit/>
          </a:bodyPr>
          <a:lstStyle/>
          <a:p>
            <a:pPr marL="0" indent="0">
              <a:buNone/>
            </a:pPr>
            <a:r>
              <a:rPr lang="en-GB" b="1" dirty="0"/>
              <a:t>Return to work  </a:t>
            </a:r>
          </a:p>
          <a:p>
            <a:pPr marL="360363" indent="-360363"/>
            <a:r>
              <a:rPr lang="en-GB" dirty="0"/>
              <a:t>Regardless of the length of absence, you MUST hold a return to work. </a:t>
            </a:r>
          </a:p>
          <a:p>
            <a:pPr>
              <a:buFont typeface="Wingdings" panose="05000000000000000000" pitchFamily="2" charset="2"/>
              <a:buChar char="Ø"/>
            </a:pPr>
            <a:r>
              <a:rPr lang="en-GB" dirty="0"/>
              <a:t>Helps with deterring casual absence. </a:t>
            </a:r>
          </a:p>
          <a:p>
            <a:pPr>
              <a:buFont typeface="Wingdings" panose="05000000000000000000" pitchFamily="2" charset="2"/>
              <a:buChar char="Ø"/>
            </a:pPr>
            <a:r>
              <a:rPr lang="en-GB" dirty="0"/>
              <a:t>Employee wellbeing. What support? </a:t>
            </a:r>
          </a:p>
          <a:p>
            <a:pPr>
              <a:buFont typeface="Wingdings" panose="05000000000000000000" pitchFamily="2" charset="2"/>
              <a:buChar char="Ø"/>
            </a:pPr>
            <a:r>
              <a:rPr lang="en-GB" dirty="0"/>
              <a:t>Gauge If there is a likely hood of further absence. </a:t>
            </a:r>
          </a:p>
          <a:p>
            <a:pPr marL="360363" indent="-360363"/>
            <a:endParaRPr lang="en-GB" dirty="0"/>
          </a:p>
          <a:p>
            <a:pPr marL="360363" indent="-360363"/>
            <a:r>
              <a:rPr lang="en-GB" dirty="0"/>
              <a:t>Everything must be documented, ask questions but do not be intrusive. </a:t>
            </a:r>
          </a:p>
          <a:p>
            <a:pPr marL="360363" indent="-360363"/>
            <a:r>
              <a:rPr lang="en-GB" dirty="0"/>
              <a:t>If you need HR support with the return to work, please contact us to request this. </a:t>
            </a:r>
          </a:p>
          <a:p>
            <a:pPr lvl="2">
              <a:spcBef>
                <a:spcPts val="300"/>
              </a:spcBef>
            </a:pPr>
            <a:endParaRPr lang="en-GB" dirty="0"/>
          </a:p>
        </p:txBody>
      </p:sp>
      <p:sp>
        <p:nvSpPr>
          <p:cNvPr id="3" name="Slide Number Placeholder 2">
            <a:extLst>
              <a:ext uri="{FF2B5EF4-FFF2-40B4-BE49-F238E27FC236}">
                <a16:creationId xmlns:a16="http://schemas.microsoft.com/office/drawing/2014/main" id="{3D341A0B-E886-DC4D-D07E-EDA11E758BDB}"/>
              </a:ext>
            </a:extLst>
          </p:cNvPr>
          <p:cNvSpPr>
            <a:spLocks noGrp="1"/>
          </p:cNvSpPr>
          <p:nvPr>
            <p:ph type="sldNum" sz="quarter" idx="12"/>
          </p:nvPr>
        </p:nvSpPr>
        <p:spPr/>
        <p:txBody>
          <a:bodyPr/>
          <a:lstStyle/>
          <a:p>
            <a:fld id="{C1F20633-916C-4931-BD75-711A7E624041}" type="slidenum">
              <a:rPr lang="en-GB" smtClean="0"/>
              <a:t>10</a:t>
            </a:fld>
            <a:endParaRPr lang="en-GB" dirty="0"/>
          </a:p>
        </p:txBody>
      </p:sp>
    </p:spTree>
    <p:extLst>
      <p:ext uri="{BB962C8B-B14F-4D97-AF65-F5344CB8AC3E}">
        <p14:creationId xmlns:p14="http://schemas.microsoft.com/office/powerpoint/2010/main" val="785414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DC4D8-C8B8-F923-4050-0E14A742A08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854B02C-ACC2-2947-3A74-AC3237122F9D}"/>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Short Term Absence Process 3</a:t>
            </a:r>
          </a:p>
        </p:txBody>
      </p:sp>
      <p:pic>
        <p:nvPicPr>
          <p:cNvPr id="6" name="Content Placeholder 4" descr="Text&#10;&#10;Description automatically generated with low confidence">
            <a:extLst>
              <a:ext uri="{FF2B5EF4-FFF2-40B4-BE49-F238E27FC236}">
                <a16:creationId xmlns:a16="http://schemas.microsoft.com/office/drawing/2014/main" id="{95113C7E-E334-2A0D-2354-4A6B676289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CC9AC999-29F5-E053-BA8B-9D3A4B8628E2}"/>
              </a:ext>
            </a:extLst>
          </p:cNvPr>
          <p:cNvSpPr>
            <a:spLocks noGrp="1"/>
          </p:cNvSpPr>
          <p:nvPr>
            <p:ph idx="1"/>
          </p:nvPr>
        </p:nvSpPr>
        <p:spPr>
          <a:xfrm>
            <a:off x="354563" y="1101012"/>
            <a:ext cx="10999237" cy="5075951"/>
          </a:xfrm>
        </p:spPr>
        <p:txBody>
          <a:bodyPr>
            <a:normAutofit/>
          </a:bodyPr>
          <a:lstStyle/>
          <a:p>
            <a:pPr marL="0" indent="0">
              <a:buNone/>
            </a:pPr>
            <a:r>
              <a:rPr lang="en-GB" b="1" dirty="0"/>
              <a:t>Certification </a:t>
            </a:r>
          </a:p>
          <a:p>
            <a:pPr marL="360363" indent="-360363"/>
            <a:r>
              <a:rPr lang="en-GB" dirty="0"/>
              <a:t>For any absence up to one week, the employee should complete a self-certification form on return to work. With the manager counter signing. A copy of this must be sent to the HR inbox. </a:t>
            </a:r>
          </a:p>
          <a:p>
            <a:pPr marL="360363" indent="-360363"/>
            <a:r>
              <a:rPr lang="en-GB" dirty="0"/>
              <a:t>If an employee has been absent for 8 days or more, they must submit a Fit note from their GP. </a:t>
            </a:r>
          </a:p>
          <a:p>
            <a:pPr marL="360363" indent="-360363"/>
            <a:r>
              <a:rPr lang="en-GB" dirty="0"/>
              <a:t>A GP can highlight one of four options to facilitate a return to work. </a:t>
            </a:r>
          </a:p>
          <a:p>
            <a:pPr marL="360363" indent="-360363"/>
            <a:r>
              <a:rPr lang="en-GB" dirty="0"/>
              <a:t>There is no legal obligation to comply with the GP recommendation. </a:t>
            </a:r>
          </a:p>
          <a:p>
            <a:pPr marL="360363" indent="-360363"/>
            <a:r>
              <a:rPr lang="en-GB" dirty="0"/>
              <a:t>Any actions/measures between employee and employer should be my mutual consent. </a:t>
            </a:r>
          </a:p>
        </p:txBody>
      </p:sp>
      <p:sp>
        <p:nvSpPr>
          <p:cNvPr id="3" name="Slide Number Placeholder 2">
            <a:extLst>
              <a:ext uri="{FF2B5EF4-FFF2-40B4-BE49-F238E27FC236}">
                <a16:creationId xmlns:a16="http://schemas.microsoft.com/office/drawing/2014/main" id="{3842D767-009B-E5A9-452D-A84FBE63069E}"/>
              </a:ext>
            </a:extLst>
          </p:cNvPr>
          <p:cNvSpPr>
            <a:spLocks noGrp="1"/>
          </p:cNvSpPr>
          <p:nvPr>
            <p:ph type="sldNum" sz="quarter" idx="12"/>
          </p:nvPr>
        </p:nvSpPr>
        <p:spPr/>
        <p:txBody>
          <a:bodyPr/>
          <a:lstStyle/>
          <a:p>
            <a:fld id="{C1F20633-916C-4931-BD75-711A7E624041}" type="slidenum">
              <a:rPr lang="en-GB" smtClean="0"/>
              <a:t>11</a:t>
            </a:fld>
            <a:endParaRPr lang="en-GB" dirty="0"/>
          </a:p>
        </p:txBody>
      </p:sp>
    </p:spTree>
    <p:extLst>
      <p:ext uri="{BB962C8B-B14F-4D97-AF65-F5344CB8AC3E}">
        <p14:creationId xmlns:p14="http://schemas.microsoft.com/office/powerpoint/2010/main" val="61266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AD4B9-B567-24AA-E433-8E604BE0771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7AC4A5F-709E-4B8D-96DF-D70915D68607}"/>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Absence Review 1</a:t>
            </a:r>
          </a:p>
        </p:txBody>
      </p:sp>
      <p:pic>
        <p:nvPicPr>
          <p:cNvPr id="6" name="Content Placeholder 4" descr="Text&#10;&#10;Description automatically generated with low confidence">
            <a:extLst>
              <a:ext uri="{FF2B5EF4-FFF2-40B4-BE49-F238E27FC236}">
                <a16:creationId xmlns:a16="http://schemas.microsoft.com/office/drawing/2014/main" id="{FDD65230-5987-A513-2724-23DA5D07B0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0DBBA841-13E6-FC9B-E4AA-DA55A7048EC5}"/>
              </a:ext>
            </a:extLst>
          </p:cNvPr>
          <p:cNvSpPr>
            <a:spLocks noGrp="1"/>
          </p:cNvSpPr>
          <p:nvPr>
            <p:ph idx="1"/>
          </p:nvPr>
        </p:nvSpPr>
        <p:spPr>
          <a:xfrm>
            <a:off x="354563" y="1101012"/>
            <a:ext cx="10999237" cy="5075951"/>
          </a:xfrm>
        </p:spPr>
        <p:txBody>
          <a:bodyPr>
            <a:normAutofit/>
          </a:bodyPr>
          <a:lstStyle/>
          <a:p>
            <a:pPr marL="360363" indent="-360363"/>
            <a:r>
              <a:rPr lang="en-GB" dirty="0"/>
              <a:t>If an employee’s absence hits a trigger point, an absence review must take place. Trigger points are as follows:</a:t>
            </a:r>
          </a:p>
          <a:p>
            <a:pPr marL="360363" indent="-360363"/>
            <a:endParaRPr lang="en-GB" dirty="0"/>
          </a:p>
          <a:p>
            <a:pPr lvl="0">
              <a:buFont typeface="Wingdings" panose="05000000000000000000" pitchFamily="2" charset="2"/>
              <a:buChar char="Ø"/>
            </a:pPr>
            <a:r>
              <a:rPr lang="en-GB" dirty="0"/>
              <a:t>Three episodes of absences within a rolling six-month period.</a:t>
            </a:r>
          </a:p>
          <a:p>
            <a:pPr lvl="0">
              <a:buFont typeface="Wingdings" panose="05000000000000000000" pitchFamily="2" charset="2"/>
              <a:buChar char="Ø"/>
            </a:pPr>
            <a:r>
              <a:rPr lang="en-GB" dirty="0"/>
              <a:t>Four episodes of absence within a rolling twelve-month period.</a:t>
            </a:r>
          </a:p>
          <a:p>
            <a:pPr lvl="0">
              <a:buFont typeface="Wingdings" panose="05000000000000000000" pitchFamily="2" charset="2"/>
              <a:buChar char="Ø"/>
            </a:pPr>
            <a:r>
              <a:rPr lang="en-GB" dirty="0"/>
              <a:t>Any pattern of absence that raises concern regarding attendance.</a:t>
            </a:r>
          </a:p>
          <a:p>
            <a:pPr marL="360363" indent="-360363"/>
            <a:endParaRPr lang="en-GB" dirty="0"/>
          </a:p>
          <a:p>
            <a:pPr marL="360363" indent="-360363"/>
            <a:r>
              <a:rPr lang="en-GB" dirty="0"/>
              <a:t>Is there any patterns?</a:t>
            </a:r>
          </a:p>
          <a:p>
            <a:pPr marL="360363" indent="-360363"/>
            <a:r>
              <a:rPr lang="en-GB" dirty="0"/>
              <a:t>Employees with personal or family problems? Legal protection. </a:t>
            </a:r>
          </a:p>
          <a:p>
            <a:pPr marL="360363" indent="-360363"/>
            <a:endParaRPr lang="en-GB" dirty="0"/>
          </a:p>
        </p:txBody>
      </p:sp>
      <p:sp>
        <p:nvSpPr>
          <p:cNvPr id="3" name="Slide Number Placeholder 2">
            <a:extLst>
              <a:ext uri="{FF2B5EF4-FFF2-40B4-BE49-F238E27FC236}">
                <a16:creationId xmlns:a16="http://schemas.microsoft.com/office/drawing/2014/main" id="{6AF099C3-3828-36B2-81E7-0F03AA0421DF}"/>
              </a:ext>
            </a:extLst>
          </p:cNvPr>
          <p:cNvSpPr>
            <a:spLocks noGrp="1"/>
          </p:cNvSpPr>
          <p:nvPr>
            <p:ph type="sldNum" sz="quarter" idx="12"/>
          </p:nvPr>
        </p:nvSpPr>
        <p:spPr/>
        <p:txBody>
          <a:bodyPr/>
          <a:lstStyle/>
          <a:p>
            <a:fld id="{C1F20633-916C-4931-BD75-711A7E624041}" type="slidenum">
              <a:rPr lang="en-GB" smtClean="0"/>
              <a:t>12</a:t>
            </a:fld>
            <a:endParaRPr lang="en-GB" dirty="0"/>
          </a:p>
        </p:txBody>
      </p:sp>
    </p:spTree>
    <p:extLst>
      <p:ext uri="{BB962C8B-B14F-4D97-AF65-F5344CB8AC3E}">
        <p14:creationId xmlns:p14="http://schemas.microsoft.com/office/powerpoint/2010/main" val="2457037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BF0FE-1CA8-7DB3-102F-AF76C2C11A2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FAFA3BA-E64F-A90B-E0ED-2BC1564763C7}"/>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Absence Review 2</a:t>
            </a:r>
          </a:p>
        </p:txBody>
      </p:sp>
      <p:pic>
        <p:nvPicPr>
          <p:cNvPr id="6" name="Content Placeholder 4" descr="Text&#10;&#10;Description automatically generated with low confidence">
            <a:extLst>
              <a:ext uri="{FF2B5EF4-FFF2-40B4-BE49-F238E27FC236}">
                <a16:creationId xmlns:a16="http://schemas.microsoft.com/office/drawing/2014/main" id="{1189F124-9162-C7AF-F6E9-228E2627D1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7BDFE038-06CE-30ED-30FA-500C5FA42DF6}"/>
              </a:ext>
            </a:extLst>
          </p:cNvPr>
          <p:cNvSpPr>
            <a:spLocks noGrp="1"/>
          </p:cNvSpPr>
          <p:nvPr>
            <p:ph idx="1"/>
          </p:nvPr>
        </p:nvSpPr>
        <p:spPr>
          <a:xfrm>
            <a:off x="354563" y="1101012"/>
            <a:ext cx="10999237" cy="5075951"/>
          </a:xfrm>
        </p:spPr>
        <p:txBody>
          <a:bodyPr>
            <a:normAutofit/>
          </a:bodyPr>
          <a:lstStyle/>
          <a:p>
            <a:pPr marL="0" indent="0">
              <a:buNone/>
            </a:pPr>
            <a:r>
              <a:rPr lang="en-GB" b="1" dirty="0"/>
              <a:t>Absence review meeting </a:t>
            </a:r>
          </a:p>
          <a:p>
            <a:r>
              <a:rPr lang="en-GB" dirty="0"/>
              <a:t>HR must be consulted with before an absence review meeting takes place. </a:t>
            </a:r>
          </a:p>
          <a:p>
            <a:r>
              <a:rPr lang="en-GB" dirty="0"/>
              <a:t>The meeting is an opportunity to discuss absence in further detail and offer support where possible and address any issues. </a:t>
            </a:r>
          </a:p>
          <a:p>
            <a:r>
              <a:rPr lang="en-GB" dirty="0"/>
              <a:t>Formal process. </a:t>
            </a:r>
          </a:p>
          <a:p>
            <a:r>
              <a:rPr lang="en-GB" dirty="0"/>
              <a:t>Potential outcomes:</a:t>
            </a:r>
          </a:p>
          <a:p>
            <a:pPr>
              <a:buFont typeface="Courier New" panose="02070309020205020404" pitchFamily="49" charset="0"/>
              <a:buChar char="o"/>
            </a:pPr>
            <a:r>
              <a:rPr lang="en-GB" dirty="0"/>
              <a:t>No action </a:t>
            </a:r>
          </a:p>
          <a:p>
            <a:pPr>
              <a:buFont typeface="Courier New" panose="02070309020205020404" pitchFamily="49" charset="0"/>
              <a:buChar char="o"/>
            </a:pPr>
            <a:r>
              <a:rPr lang="en-GB" dirty="0"/>
              <a:t>LOC</a:t>
            </a:r>
          </a:p>
          <a:p>
            <a:pPr>
              <a:buFont typeface="Courier New" panose="02070309020205020404" pitchFamily="49" charset="0"/>
              <a:buChar char="o"/>
            </a:pPr>
            <a:r>
              <a:rPr lang="en-GB" dirty="0"/>
              <a:t>Written warnings </a:t>
            </a:r>
          </a:p>
          <a:p>
            <a:endParaRPr lang="en-GB" dirty="0"/>
          </a:p>
          <a:p>
            <a:endParaRPr lang="en-GB" dirty="0"/>
          </a:p>
          <a:p>
            <a:pPr marL="360363" indent="-360363"/>
            <a:endParaRPr lang="en-GB" dirty="0"/>
          </a:p>
        </p:txBody>
      </p:sp>
      <p:sp>
        <p:nvSpPr>
          <p:cNvPr id="3" name="Slide Number Placeholder 2">
            <a:extLst>
              <a:ext uri="{FF2B5EF4-FFF2-40B4-BE49-F238E27FC236}">
                <a16:creationId xmlns:a16="http://schemas.microsoft.com/office/drawing/2014/main" id="{1B2EEE8E-5ABC-C5AB-5037-2A794BC0A1D2}"/>
              </a:ext>
            </a:extLst>
          </p:cNvPr>
          <p:cNvSpPr>
            <a:spLocks noGrp="1"/>
          </p:cNvSpPr>
          <p:nvPr>
            <p:ph type="sldNum" sz="quarter" idx="12"/>
          </p:nvPr>
        </p:nvSpPr>
        <p:spPr/>
        <p:txBody>
          <a:bodyPr/>
          <a:lstStyle/>
          <a:p>
            <a:fld id="{C1F20633-916C-4931-BD75-711A7E624041}" type="slidenum">
              <a:rPr lang="en-GB" smtClean="0"/>
              <a:t>13</a:t>
            </a:fld>
            <a:endParaRPr lang="en-GB" dirty="0"/>
          </a:p>
        </p:txBody>
      </p:sp>
    </p:spTree>
    <p:extLst>
      <p:ext uri="{BB962C8B-B14F-4D97-AF65-F5344CB8AC3E}">
        <p14:creationId xmlns:p14="http://schemas.microsoft.com/office/powerpoint/2010/main" val="1792423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68D09-4B83-41A6-D6F9-B751442D146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395FB39-A7A2-8ADB-2331-C9BCBDFEEF95}"/>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Absence Review 3</a:t>
            </a:r>
          </a:p>
        </p:txBody>
      </p:sp>
      <p:pic>
        <p:nvPicPr>
          <p:cNvPr id="6" name="Content Placeholder 4" descr="Text&#10;&#10;Description automatically generated with low confidence">
            <a:extLst>
              <a:ext uri="{FF2B5EF4-FFF2-40B4-BE49-F238E27FC236}">
                <a16:creationId xmlns:a16="http://schemas.microsoft.com/office/drawing/2014/main" id="{7326A37E-2935-8569-8C84-7804BD344C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CAD0F8A7-89A5-6655-2247-3DA44910BF60}"/>
              </a:ext>
            </a:extLst>
          </p:cNvPr>
          <p:cNvSpPr>
            <a:spLocks noGrp="1"/>
          </p:cNvSpPr>
          <p:nvPr>
            <p:ph idx="1"/>
          </p:nvPr>
        </p:nvSpPr>
        <p:spPr>
          <a:xfrm>
            <a:off x="354563" y="1101012"/>
            <a:ext cx="10999237" cy="5075951"/>
          </a:xfrm>
        </p:spPr>
        <p:txBody>
          <a:bodyPr>
            <a:normAutofit/>
          </a:bodyPr>
          <a:lstStyle/>
          <a:p>
            <a:pPr marL="0" indent="0">
              <a:buNone/>
            </a:pPr>
            <a:r>
              <a:rPr lang="en-GB" b="1" dirty="0"/>
              <a:t>Outcome </a:t>
            </a:r>
          </a:p>
          <a:p>
            <a:r>
              <a:rPr lang="en-GB" dirty="0"/>
              <a:t>If a sanction is given, there needs to be a plan in place to help the employee improve their absence. </a:t>
            </a:r>
          </a:p>
          <a:p>
            <a:r>
              <a:rPr lang="en-GB" dirty="0"/>
              <a:t>If absence does not improve it may lead to termination of employment. However, this should be a last result. </a:t>
            </a:r>
          </a:p>
          <a:p>
            <a:endParaRPr lang="en-GB" dirty="0"/>
          </a:p>
          <a:p>
            <a:pPr marL="0" indent="0">
              <a:buNone/>
            </a:pPr>
            <a:r>
              <a:rPr lang="en-GB" b="1" dirty="0"/>
              <a:t>Record Keeping </a:t>
            </a:r>
          </a:p>
          <a:p>
            <a:r>
              <a:rPr lang="en-GB" dirty="0"/>
              <a:t>Keep records of all absence related matters. </a:t>
            </a:r>
          </a:p>
          <a:p>
            <a:r>
              <a:rPr lang="en-GB" dirty="0"/>
              <a:t>HR files will confidently store this. </a:t>
            </a:r>
          </a:p>
          <a:p>
            <a:endParaRPr lang="en-GB" dirty="0"/>
          </a:p>
          <a:p>
            <a:endParaRPr lang="en-GB" dirty="0"/>
          </a:p>
          <a:p>
            <a:endParaRPr lang="en-GB" dirty="0"/>
          </a:p>
          <a:p>
            <a:endParaRPr lang="en-GB" dirty="0"/>
          </a:p>
          <a:p>
            <a:pPr marL="360363" indent="-360363"/>
            <a:endParaRPr lang="en-GB" dirty="0"/>
          </a:p>
        </p:txBody>
      </p:sp>
      <p:sp>
        <p:nvSpPr>
          <p:cNvPr id="3" name="Slide Number Placeholder 2">
            <a:extLst>
              <a:ext uri="{FF2B5EF4-FFF2-40B4-BE49-F238E27FC236}">
                <a16:creationId xmlns:a16="http://schemas.microsoft.com/office/drawing/2014/main" id="{C194917D-AC8C-B4ED-5CAF-221042ECC310}"/>
              </a:ext>
            </a:extLst>
          </p:cNvPr>
          <p:cNvSpPr>
            <a:spLocks noGrp="1"/>
          </p:cNvSpPr>
          <p:nvPr>
            <p:ph type="sldNum" sz="quarter" idx="12"/>
          </p:nvPr>
        </p:nvSpPr>
        <p:spPr/>
        <p:txBody>
          <a:bodyPr/>
          <a:lstStyle/>
          <a:p>
            <a:fld id="{C1F20633-916C-4931-BD75-711A7E624041}" type="slidenum">
              <a:rPr lang="en-GB" smtClean="0"/>
              <a:t>14</a:t>
            </a:fld>
            <a:endParaRPr lang="en-GB" dirty="0"/>
          </a:p>
        </p:txBody>
      </p:sp>
    </p:spTree>
    <p:extLst>
      <p:ext uri="{BB962C8B-B14F-4D97-AF65-F5344CB8AC3E}">
        <p14:creationId xmlns:p14="http://schemas.microsoft.com/office/powerpoint/2010/main" val="1027511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E88C9-3A1E-1F60-BF5E-BB9B55E6890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D3566C0-F12D-B079-8126-2B7E730B68F6}"/>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Long Term Absence </a:t>
            </a:r>
          </a:p>
        </p:txBody>
      </p:sp>
      <p:pic>
        <p:nvPicPr>
          <p:cNvPr id="6" name="Content Placeholder 4" descr="Text&#10;&#10;Description automatically generated with low confidence">
            <a:extLst>
              <a:ext uri="{FF2B5EF4-FFF2-40B4-BE49-F238E27FC236}">
                <a16:creationId xmlns:a16="http://schemas.microsoft.com/office/drawing/2014/main" id="{1E6B54BA-4290-FDC0-381E-57C164E014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82B277D8-526D-C204-A53F-CADCF1F8BC3F}"/>
              </a:ext>
            </a:extLst>
          </p:cNvPr>
          <p:cNvSpPr>
            <a:spLocks noGrp="1"/>
          </p:cNvSpPr>
          <p:nvPr>
            <p:ph idx="1"/>
          </p:nvPr>
        </p:nvSpPr>
        <p:spPr>
          <a:xfrm>
            <a:off x="354563" y="1101012"/>
            <a:ext cx="10999237" cy="5075951"/>
          </a:xfrm>
        </p:spPr>
        <p:txBody>
          <a:bodyPr>
            <a:normAutofit/>
          </a:bodyPr>
          <a:lstStyle/>
          <a:p>
            <a:r>
              <a:rPr lang="en-GB" dirty="0"/>
              <a:t>This is for absence lasting longer than 4 weeks. </a:t>
            </a:r>
          </a:p>
          <a:p>
            <a:r>
              <a:rPr lang="en-GB" dirty="0"/>
              <a:t>Examples are long term medical conditions, recovery from surgery, mental health etc. </a:t>
            </a:r>
          </a:p>
          <a:p>
            <a:r>
              <a:rPr lang="en-GB" dirty="0"/>
              <a:t>Far more complex area to manage as linked to disability etc. </a:t>
            </a:r>
          </a:p>
          <a:p>
            <a:r>
              <a:rPr lang="en-GB" dirty="0"/>
              <a:t>More of a focus on support including adjustments etc. </a:t>
            </a:r>
          </a:p>
          <a:p>
            <a:r>
              <a:rPr lang="en-GB" dirty="0"/>
              <a:t>Third party involvement likely </a:t>
            </a:r>
            <a:r>
              <a:rPr lang="en-GB" dirty="0" err="1"/>
              <a:t>ie</a:t>
            </a:r>
            <a:r>
              <a:rPr lang="en-GB" dirty="0"/>
              <a:t> GP/OH.</a:t>
            </a:r>
          </a:p>
          <a:p>
            <a:endParaRPr lang="en-GB" dirty="0"/>
          </a:p>
          <a:p>
            <a:endParaRPr lang="en-GB" dirty="0"/>
          </a:p>
          <a:p>
            <a:endParaRPr lang="en-GB" dirty="0"/>
          </a:p>
          <a:p>
            <a:pPr marL="360363" indent="-360363"/>
            <a:endParaRPr lang="en-GB" dirty="0"/>
          </a:p>
        </p:txBody>
      </p:sp>
      <p:sp>
        <p:nvSpPr>
          <p:cNvPr id="3" name="Slide Number Placeholder 2">
            <a:extLst>
              <a:ext uri="{FF2B5EF4-FFF2-40B4-BE49-F238E27FC236}">
                <a16:creationId xmlns:a16="http://schemas.microsoft.com/office/drawing/2014/main" id="{A4500A3A-00B2-62EE-3705-25225C2BCFD8}"/>
              </a:ext>
            </a:extLst>
          </p:cNvPr>
          <p:cNvSpPr>
            <a:spLocks noGrp="1"/>
          </p:cNvSpPr>
          <p:nvPr>
            <p:ph type="sldNum" sz="quarter" idx="12"/>
          </p:nvPr>
        </p:nvSpPr>
        <p:spPr/>
        <p:txBody>
          <a:bodyPr/>
          <a:lstStyle/>
          <a:p>
            <a:fld id="{C1F20633-916C-4931-BD75-711A7E624041}" type="slidenum">
              <a:rPr lang="en-GB" smtClean="0"/>
              <a:t>15</a:t>
            </a:fld>
            <a:endParaRPr lang="en-GB" dirty="0"/>
          </a:p>
        </p:txBody>
      </p:sp>
    </p:spTree>
    <p:extLst>
      <p:ext uri="{BB962C8B-B14F-4D97-AF65-F5344CB8AC3E}">
        <p14:creationId xmlns:p14="http://schemas.microsoft.com/office/powerpoint/2010/main" val="1594818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15CF9-F293-163B-D1FB-0872F3D162B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DE46BED-C37B-0292-97CD-7699A2DF55D3}"/>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Long Term Absence Process 1</a:t>
            </a:r>
          </a:p>
        </p:txBody>
      </p:sp>
      <p:pic>
        <p:nvPicPr>
          <p:cNvPr id="6" name="Content Placeholder 4" descr="Text&#10;&#10;Description automatically generated with low confidence">
            <a:extLst>
              <a:ext uri="{FF2B5EF4-FFF2-40B4-BE49-F238E27FC236}">
                <a16:creationId xmlns:a16="http://schemas.microsoft.com/office/drawing/2014/main" id="{A375EB3A-20B4-0D8E-91E2-B9034F0557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159B9A93-4C1D-9D3A-CE45-B2F1EE15F234}"/>
              </a:ext>
            </a:extLst>
          </p:cNvPr>
          <p:cNvSpPr>
            <a:spLocks noGrp="1"/>
          </p:cNvSpPr>
          <p:nvPr>
            <p:ph idx="1"/>
          </p:nvPr>
        </p:nvSpPr>
        <p:spPr>
          <a:xfrm>
            <a:off x="354563" y="1101012"/>
            <a:ext cx="10999237" cy="5075951"/>
          </a:xfrm>
        </p:spPr>
        <p:txBody>
          <a:bodyPr>
            <a:normAutofit/>
          </a:bodyPr>
          <a:lstStyle/>
          <a:p>
            <a:r>
              <a:rPr lang="en-GB" dirty="0"/>
              <a:t>Reporting is the same as short term absence. </a:t>
            </a:r>
          </a:p>
          <a:p>
            <a:r>
              <a:rPr lang="en-GB" dirty="0"/>
              <a:t>Return to works are also carried out however there is more to them for long term absence. </a:t>
            </a:r>
          </a:p>
          <a:p>
            <a:r>
              <a:rPr lang="en-GB" dirty="0"/>
              <a:t>If an employee is off for longer than 4 weeks, we need to consider wellbeing check in/meetings to offer support and help facilitate returns to work. </a:t>
            </a:r>
          </a:p>
          <a:p>
            <a:r>
              <a:rPr lang="en-GB" dirty="0"/>
              <a:t>Long term absence may lead to permeant/temporary changes to the employee's role or ill health termination. </a:t>
            </a:r>
          </a:p>
          <a:p>
            <a:endParaRPr lang="en-GB" dirty="0"/>
          </a:p>
          <a:p>
            <a:endParaRPr lang="en-GB" dirty="0"/>
          </a:p>
          <a:p>
            <a:endParaRPr lang="en-GB" dirty="0"/>
          </a:p>
          <a:p>
            <a:endParaRPr lang="en-GB" dirty="0"/>
          </a:p>
          <a:p>
            <a:pPr marL="360363" indent="-360363"/>
            <a:endParaRPr lang="en-GB" dirty="0"/>
          </a:p>
        </p:txBody>
      </p:sp>
      <p:sp>
        <p:nvSpPr>
          <p:cNvPr id="3" name="Slide Number Placeholder 2">
            <a:extLst>
              <a:ext uri="{FF2B5EF4-FFF2-40B4-BE49-F238E27FC236}">
                <a16:creationId xmlns:a16="http://schemas.microsoft.com/office/drawing/2014/main" id="{D7F7A8FB-EE61-C8E7-82FD-4406F117B781}"/>
              </a:ext>
            </a:extLst>
          </p:cNvPr>
          <p:cNvSpPr>
            <a:spLocks noGrp="1"/>
          </p:cNvSpPr>
          <p:nvPr>
            <p:ph type="sldNum" sz="quarter" idx="12"/>
          </p:nvPr>
        </p:nvSpPr>
        <p:spPr/>
        <p:txBody>
          <a:bodyPr/>
          <a:lstStyle/>
          <a:p>
            <a:fld id="{C1F20633-916C-4931-BD75-711A7E624041}" type="slidenum">
              <a:rPr lang="en-GB" smtClean="0"/>
              <a:t>16</a:t>
            </a:fld>
            <a:endParaRPr lang="en-GB" dirty="0"/>
          </a:p>
        </p:txBody>
      </p:sp>
    </p:spTree>
    <p:extLst>
      <p:ext uri="{BB962C8B-B14F-4D97-AF65-F5344CB8AC3E}">
        <p14:creationId xmlns:p14="http://schemas.microsoft.com/office/powerpoint/2010/main" val="1933181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27E99-F0CF-4FCC-69FB-3ED7EAD6685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0E40F41-83C4-D171-E7D5-C29BC6739B03}"/>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Long Term Absence Process 2</a:t>
            </a:r>
          </a:p>
        </p:txBody>
      </p:sp>
      <p:pic>
        <p:nvPicPr>
          <p:cNvPr id="6" name="Content Placeholder 4" descr="Text&#10;&#10;Description automatically generated with low confidence">
            <a:extLst>
              <a:ext uri="{FF2B5EF4-FFF2-40B4-BE49-F238E27FC236}">
                <a16:creationId xmlns:a16="http://schemas.microsoft.com/office/drawing/2014/main" id="{BB656B5E-609D-F89E-780C-AFBAF72B1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E23CD2BD-567C-D4A9-30A1-403C92D2A6ED}"/>
              </a:ext>
            </a:extLst>
          </p:cNvPr>
          <p:cNvSpPr>
            <a:spLocks noGrp="1"/>
          </p:cNvSpPr>
          <p:nvPr>
            <p:ph idx="1"/>
          </p:nvPr>
        </p:nvSpPr>
        <p:spPr>
          <a:xfrm>
            <a:off x="354563" y="1101012"/>
            <a:ext cx="10999237" cy="5075951"/>
          </a:xfrm>
        </p:spPr>
        <p:txBody>
          <a:bodyPr>
            <a:normAutofit/>
          </a:bodyPr>
          <a:lstStyle/>
          <a:p>
            <a:pPr marL="0" indent="0">
              <a:buNone/>
            </a:pPr>
            <a:r>
              <a:rPr lang="en-GB" b="1" dirty="0"/>
              <a:t>Wellbeing/Welfare Meeting </a:t>
            </a:r>
          </a:p>
          <a:p>
            <a:r>
              <a:rPr lang="en-GB" dirty="0"/>
              <a:t>Discuss health and progress. </a:t>
            </a:r>
          </a:p>
          <a:p>
            <a:r>
              <a:rPr lang="en-GB" dirty="0"/>
              <a:t>Gather relevant medical information/documents. </a:t>
            </a:r>
          </a:p>
          <a:p>
            <a:r>
              <a:rPr lang="en-GB" dirty="0"/>
              <a:t>Reasonable adjustments/support. </a:t>
            </a:r>
          </a:p>
          <a:p>
            <a:r>
              <a:rPr lang="en-GB" dirty="0"/>
              <a:t>Further meetings. </a:t>
            </a:r>
          </a:p>
          <a:p>
            <a:r>
              <a:rPr lang="en-GB" dirty="0"/>
              <a:t>Occupational Health. </a:t>
            </a:r>
          </a:p>
          <a:p>
            <a:r>
              <a:rPr lang="en-GB" dirty="0"/>
              <a:t>Time scales to return to work. </a:t>
            </a:r>
          </a:p>
          <a:p>
            <a:r>
              <a:rPr lang="en-GB" dirty="0"/>
              <a:t>Not able to return to work or the role in the future. </a:t>
            </a:r>
          </a:p>
          <a:p>
            <a:endParaRPr lang="en-GB" dirty="0"/>
          </a:p>
          <a:p>
            <a:endParaRPr lang="en-GB" dirty="0"/>
          </a:p>
          <a:p>
            <a:endParaRPr lang="en-GB" dirty="0"/>
          </a:p>
          <a:p>
            <a:pPr marL="360363" indent="-360363"/>
            <a:endParaRPr lang="en-GB" dirty="0"/>
          </a:p>
        </p:txBody>
      </p:sp>
      <p:sp>
        <p:nvSpPr>
          <p:cNvPr id="3" name="Slide Number Placeholder 2">
            <a:extLst>
              <a:ext uri="{FF2B5EF4-FFF2-40B4-BE49-F238E27FC236}">
                <a16:creationId xmlns:a16="http://schemas.microsoft.com/office/drawing/2014/main" id="{788769E6-8AE8-7816-C040-77B2054B7A7F}"/>
              </a:ext>
            </a:extLst>
          </p:cNvPr>
          <p:cNvSpPr>
            <a:spLocks noGrp="1"/>
          </p:cNvSpPr>
          <p:nvPr>
            <p:ph type="sldNum" sz="quarter" idx="12"/>
          </p:nvPr>
        </p:nvSpPr>
        <p:spPr/>
        <p:txBody>
          <a:bodyPr/>
          <a:lstStyle/>
          <a:p>
            <a:fld id="{C1F20633-916C-4931-BD75-711A7E624041}" type="slidenum">
              <a:rPr lang="en-GB" smtClean="0"/>
              <a:t>17</a:t>
            </a:fld>
            <a:endParaRPr lang="en-GB" dirty="0"/>
          </a:p>
        </p:txBody>
      </p:sp>
    </p:spTree>
    <p:extLst>
      <p:ext uri="{BB962C8B-B14F-4D97-AF65-F5344CB8AC3E}">
        <p14:creationId xmlns:p14="http://schemas.microsoft.com/office/powerpoint/2010/main" val="371220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AB448-1790-82E8-C73B-70659419557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569C889-9FDF-430E-482A-A4109B23A19A}"/>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Other Absences </a:t>
            </a:r>
          </a:p>
        </p:txBody>
      </p:sp>
      <p:pic>
        <p:nvPicPr>
          <p:cNvPr id="6" name="Content Placeholder 4" descr="Text&#10;&#10;Description automatically generated with low confidence">
            <a:extLst>
              <a:ext uri="{FF2B5EF4-FFF2-40B4-BE49-F238E27FC236}">
                <a16:creationId xmlns:a16="http://schemas.microsoft.com/office/drawing/2014/main" id="{B9922564-BC72-1980-E778-825B636D63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55283F50-C67B-1783-F9B8-16516FB1815A}"/>
              </a:ext>
            </a:extLst>
          </p:cNvPr>
          <p:cNvSpPr>
            <a:spLocks noGrp="1"/>
          </p:cNvSpPr>
          <p:nvPr>
            <p:ph idx="1"/>
          </p:nvPr>
        </p:nvSpPr>
        <p:spPr>
          <a:xfrm>
            <a:off x="354563" y="1101012"/>
            <a:ext cx="10999237" cy="5075951"/>
          </a:xfrm>
        </p:spPr>
        <p:txBody>
          <a:bodyPr>
            <a:normAutofit/>
          </a:bodyPr>
          <a:lstStyle/>
          <a:p>
            <a:r>
              <a:rPr lang="en-GB" dirty="0"/>
              <a:t>Pregnancy related sickness </a:t>
            </a:r>
          </a:p>
          <a:p>
            <a:r>
              <a:rPr lang="en-GB" dirty="0"/>
              <a:t>Disability related absence </a:t>
            </a:r>
          </a:p>
          <a:p>
            <a:r>
              <a:rPr lang="en-GB" dirty="0"/>
              <a:t>Sickness and AL</a:t>
            </a:r>
          </a:p>
          <a:p>
            <a:r>
              <a:rPr lang="en-GB" dirty="0"/>
              <a:t>Medical Suspension </a:t>
            </a:r>
          </a:p>
          <a:p>
            <a:r>
              <a:rPr lang="en-GB" dirty="0"/>
              <a:t>Occupational Health </a:t>
            </a:r>
          </a:p>
          <a:p>
            <a:endParaRPr lang="en-GB" dirty="0"/>
          </a:p>
          <a:p>
            <a:endParaRPr lang="en-GB" dirty="0"/>
          </a:p>
          <a:p>
            <a:pPr marL="360363" indent="-360363"/>
            <a:endParaRPr lang="en-GB" dirty="0"/>
          </a:p>
        </p:txBody>
      </p:sp>
      <p:sp>
        <p:nvSpPr>
          <p:cNvPr id="3" name="Slide Number Placeholder 2">
            <a:extLst>
              <a:ext uri="{FF2B5EF4-FFF2-40B4-BE49-F238E27FC236}">
                <a16:creationId xmlns:a16="http://schemas.microsoft.com/office/drawing/2014/main" id="{1DB51EDF-A6EA-EC5A-0F2D-20A95FD23BE3}"/>
              </a:ext>
            </a:extLst>
          </p:cNvPr>
          <p:cNvSpPr>
            <a:spLocks noGrp="1"/>
          </p:cNvSpPr>
          <p:nvPr>
            <p:ph type="sldNum" sz="quarter" idx="12"/>
          </p:nvPr>
        </p:nvSpPr>
        <p:spPr/>
        <p:txBody>
          <a:bodyPr/>
          <a:lstStyle/>
          <a:p>
            <a:fld id="{C1F20633-916C-4931-BD75-711A7E624041}" type="slidenum">
              <a:rPr lang="en-GB" smtClean="0"/>
              <a:t>18</a:t>
            </a:fld>
            <a:endParaRPr lang="en-GB" dirty="0"/>
          </a:p>
        </p:txBody>
      </p:sp>
    </p:spTree>
    <p:extLst>
      <p:ext uri="{BB962C8B-B14F-4D97-AF65-F5344CB8AC3E}">
        <p14:creationId xmlns:p14="http://schemas.microsoft.com/office/powerpoint/2010/main" val="2878559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4ACD4-111F-F896-EB5E-5A1A214079C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3636A95-6248-155C-CF9D-7EFDF4772BE1}"/>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CRGPA Policy </a:t>
            </a:r>
          </a:p>
        </p:txBody>
      </p:sp>
      <p:pic>
        <p:nvPicPr>
          <p:cNvPr id="6" name="Content Placeholder 4" descr="Text&#10;&#10;Description automatically generated with low confidence">
            <a:extLst>
              <a:ext uri="{FF2B5EF4-FFF2-40B4-BE49-F238E27FC236}">
                <a16:creationId xmlns:a16="http://schemas.microsoft.com/office/drawing/2014/main" id="{E2886490-0E50-40A7-35A4-A5FB9BE2C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02FB4833-3276-C9F0-24C4-1E7F5B1EE90E}"/>
              </a:ext>
            </a:extLst>
          </p:cNvPr>
          <p:cNvSpPr>
            <a:spLocks noGrp="1"/>
          </p:cNvSpPr>
          <p:nvPr>
            <p:ph idx="1"/>
          </p:nvPr>
        </p:nvSpPr>
        <p:spPr>
          <a:xfrm>
            <a:off x="354563" y="1101012"/>
            <a:ext cx="10999237" cy="5075951"/>
          </a:xfrm>
        </p:spPr>
        <p:txBody>
          <a:bodyPr>
            <a:normAutofit/>
          </a:bodyPr>
          <a:lstStyle/>
          <a:p>
            <a:r>
              <a:rPr lang="en-GB" dirty="0"/>
              <a:t>We have a new Annual Leave Sickness Absence Policy that will support you and must be followed to ensure fair process. </a:t>
            </a:r>
          </a:p>
          <a:p>
            <a:endParaRPr lang="en-GB" dirty="0"/>
          </a:p>
          <a:p>
            <a:pPr marL="0" indent="0">
              <a:buNone/>
            </a:pPr>
            <a:r>
              <a:rPr lang="en-GB" b="1" dirty="0"/>
              <a:t>Key points in the policy:</a:t>
            </a:r>
          </a:p>
          <a:p>
            <a:r>
              <a:rPr lang="en-GB" dirty="0"/>
              <a:t>PAY – CRGPA/SSP (ARRS)</a:t>
            </a:r>
          </a:p>
          <a:p>
            <a:r>
              <a:rPr lang="en-GB" dirty="0"/>
              <a:t>Reporting </a:t>
            </a:r>
          </a:p>
          <a:p>
            <a:r>
              <a:rPr lang="en-GB" dirty="0"/>
              <a:t>Returning to work </a:t>
            </a:r>
          </a:p>
          <a:p>
            <a:r>
              <a:rPr lang="en-GB" dirty="0"/>
              <a:t>Management of absence</a:t>
            </a:r>
          </a:p>
          <a:p>
            <a:r>
              <a:rPr lang="en-GB" dirty="0"/>
              <a:t>OH </a:t>
            </a:r>
          </a:p>
          <a:p>
            <a:r>
              <a:rPr lang="en-GB" dirty="0"/>
              <a:t>Other absences  </a:t>
            </a:r>
          </a:p>
          <a:p>
            <a:pPr>
              <a:buFont typeface="Wingdings" panose="05000000000000000000" pitchFamily="2" charset="2"/>
              <a:buChar char="Ø"/>
            </a:pPr>
            <a:endParaRPr lang="en-GB" dirty="0"/>
          </a:p>
          <a:p>
            <a:endParaRPr lang="en-GB" dirty="0"/>
          </a:p>
          <a:p>
            <a:endParaRPr lang="en-GB" dirty="0"/>
          </a:p>
          <a:p>
            <a:endParaRPr lang="en-GB" dirty="0"/>
          </a:p>
          <a:p>
            <a:pPr marL="360363" indent="-360363"/>
            <a:endParaRPr lang="en-GB" dirty="0"/>
          </a:p>
        </p:txBody>
      </p:sp>
      <p:sp>
        <p:nvSpPr>
          <p:cNvPr id="3" name="Slide Number Placeholder 2">
            <a:extLst>
              <a:ext uri="{FF2B5EF4-FFF2-40B4-BE49-F238E27FC236}">
                <a16:creationId xmlns:a16="http://schemas.microsoft.com/office/drawing/2014/main" id="{11DA76AD-7A10-9B83-8B03-2105476F160B}"/>
              </a:ext>
            </a:extLst>
          </p:cNvPr>
          <p:cNvSpPr>
            <a:spLocks noGrp="1"/>
          </p:cNvSpPr>
          <p:nvPr>
            <p:ph type="sldNum" sz="quarter" idx="12"/>
          </p:nvPr>
        </p:nvSpPr>
        <p:spPr/>
        <p:txBody>
          <a:bodyPr/>
          <a:lstStyle/>
          <a:p>
            <a:fld id="{C1F20633-916C-4931-BD75-711A7E624041}" type="slidenum">
              <a:rPr lang="en-GB" smtClean="0"/>
              <a:t>19</a:t>
            </a:fld>
            <a:endParaRPr lang="en-GB" dirty="0"/>
          </a:p>
        </p:txBody>
      </p:sp>
    </p:spTree>
    <p:extLst>
      <p:ext uri="{BB962C8B-B14F-4D97-AF65-F5344CB8AC3E}">
        <p14:creationId xmlns:p14="http://schemas.microsoft.com/office/powerpoint/2010/main" val="236607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5C46DA-BE5F-4553-92CD-CD92EF07D0D0}"/>
              </a:ext>
            </a:extLst>
          </p:cNvPr>
          <p:cNvSpPr>
            <a:spLocks noGrp="1"/>
          </p:cNvSpPr>
          <p:nvPr>
            <p:ph idx="1"/>
          </p:nvPr>
        </p:nvSpPr>
        <p:spPr>
          <a:xfrm>
            <a:off x="437880" y="1403797"/>
            <a:ext cx="11068319" cy="4638302"/>
          </a:xfrm>
        </p:spPr>
        <p:txBody>
          <a:bodyPr>
            <a:normAutofit/>
          </a:bodyPr>
          <a:lstStyle/>
          <a:p>
            <a:pPr marL="631825" lvl="1" indent="-361950">
              <a:spcBef>
                <a:spcPts val="1000"/>
              </a:spcBef>
            </a:pPr>
            <a:r>
              <a:rPr lang="en-GB" sz="2800" dirty="0"/>
              <a:t>Absence Management (in person)</a:t>
            </a:r>
          </a:p>
          <a:p>
            <a:pPr marL="631825" lvl="1" indent="-361950">
              <a:spcBef>
                <a:spcPts val="1000"/>
              </a:spcBef>
            </a:pPr>
            <a:r>
              <a:rPr lang="en-GB" sz="2800" dirty="0"/>
              <a:t>Equality Diversity &amp; Inclusion (recorded)</a:t>
            </a:r>
          </a:p>
          <a:p>
            <a:pPr marL="631825" lvl="1" indent="-361950">
              <a:spcBef>
                <a:spcPts val="1000"/>
              </a:spcBef>
            </a:pPr>
            <a:r>
              <a:rPr lang="en-GB" sz="2800" dirty="0"/>
              <a:t>Probation (recorded)</a:t>
            </a:r>
          </a:p>
          <a:p>
            <a:pPr marL="631825" lvl="1" indent="-361950">
              <a:spcBef>
                <a:spcPts val="1000"/>
              </a:spcBef>
            </a:pPr>
            <a:r>
              <a:rPr lang="en-GB" sz="2800" dirty="0"/>
              <a:t>Grievance (recorded)</a:t>
            </a:r>
          </a:p>
          <a:p>
            <a:pPr marL="631825" lvl="1" indent="-361950">
              <a:spcBef>
                <a:spcPts val="1000"/>
              </a:spcBef>
            </a:pPr>
            <a:r>
              <a:rPr lang="en-GB" sz="2800" dirty="0"/>
              <a:t>Investigation &amp; Disciplinary (in person) </a:t>
            </a:r>
          </a:p>
          <a:p>
            <a:pPr marL="631825" lvl="1" indent="-361950">
              <a:spcBef>
                <a:spcPts val="1000"/>
              </a:spcBef>
            </a:pPr>
            <a:r>
              <a:rPr lang="en-GB" sz="2800" dirty="0"/>
              <a:t>Performance (in person)</a:t>
            </a:r>
          </a:p>
          <a:p>
            <a:pPr marL="631825" lvl="1" indent="-361950">
              <a:spcBef>
                <a:spcPts val="1000"/>
              </a:spcBef>
            </a:pPr>
            <a:endParaRPr lang="en-GB" sz="2800" dirty="0"/>
          </a:p>
          <a:p>
            <a:pPr marL="631825" lvl="1" indent="-361950">
              <a:spcBef>
                <a:spcPts val="1000"/>
              </a:spcBef>
            </a:pPr>
            <a:endParaRPr lang="en-GB" sz="2800" dirty="0"/>
          </a:p>
          <a:p>
            <a:endParaRPr lang="en-GB" sz="2800" dirty="0"/>
          </a:p>
          <a:p>
            <a:pPr marL="720725" lvl="1" indent="-360363">
              <a:spcBef>
                <a:spcPts val="1000"/>
              </a:spcBef>
            </a:pPr>
            <a:endParaRPr lang="en-GB" sz="2800" dirty="0"/>
          </a:p>
          <a:p>
            <a:endParaRPr lang="en-GB" dirty="0"/>
          </a:p>
        </p:txBody>
      </p:sp>
      <p:sp>
        <p:nvSpPr>
          <p:cNvPr id="5" name="Title 1">
            <a:extLst>
              <a:ext uri="{FF2B5EF4-FFF2-40B4-BE49-F238E27FC236}">
                <a16:creationId xmlns:a16="http://schemas.microsoft.com/office/drawing/2014/main" id="{E9FEEF42-E6E0-411B-8523-BF84BD72B25D}"/>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Training </a:t>
            </a:r>
          </a:p>
        </p:txBody>
      </p:sp>
      <p:pic>
        <p:nvPicPr>
          <p:cNvPr id="6" name="Content Placeholder 4" descr="Text&#10;&#10;Description automatically generated with low confidence">
            <a:extLst>
              <a:ext uri="{FF2B5EF4-FFF2-40B4-BE49-F238E27FC236}">
                <a16:creationId xmlns:a16="http://schemas.microsoft.com/office/drawing/2014/main" id="{5992CDDB-25C0-42FD-9E3E-B04CC8DAED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7" name="Slide Number Placeholder 6">
            <a:extLst>
              <a:ext uri="{FF2B5EF4-FFF2-40B4-BE49-F238E27FC236}">
                <a16:creationId xmlns:a16="http://schemas.microsoft.com/office/drawing/2014/main" id="{8F731766-4AF3-492A-A420-85FC7ADDA5D5}"/>
              </a:ext>
            </a:extLst>
          </p:cNvPr>
          <p:cNvSpPr>
            <a:spLocks noGrp="1"/>
          </p:cNvSpPr>
          <p:nvPr>
            <p:ph type="sldNum" sz="quarter" idx="12"/>
          </p:nvPr>
        </p:nvSpPr>
        <p:spPr/>
        <p:txBody>
          <a:bodyPr/>
          <a:lstStyle/>
          <a:p>
            <a:fld id="{C1F20633-916C-4931-BD75-711A7E624041}" type="slidenum">
              <a:rPr lang="en-GB" smtClean="0"/>
              <a:t>2</a:t>
            </a:fld>
            <a:endParaRPr lang="en-GB" dirty="0"/>
          </a:p>
        </p:txBody>
      </p:sp>
    </p:spTree>
    <p:extLst>
      <p:ext uri="{BB962C8B-B14F-4D97-AF65-F5344CB8AC3E}">
        <p14:creationId xmlns:p14="http://schemas.microsoft.com/office/powerpoint/2010/main" val="295983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5F4C7-D511-E35E-B2B1-4C729853BD6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5D38E07-9E12-8CB8-DBEF-2E1730008599}"/>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rPr>
              <a:t>Benefits of Absence Management </a:t>
            </a:r>
            <a:endParaRPr lang="en-GB" b="1" dirty="0">
              <a:solidFill>
                <a:schemeClr val="bg1"/>
              </a:solidFill>
              <a:latin typeface="+mn-lt"/>
            </a:endParaRPr>
          </a:p>
        </p:txBody>
      </p:sp>
      <p:pic>
        <p:nvPicPr>
          <p:cNvPr id="6" name="Content Placeholder 4" descr="Text&#10;&#10;Description automatically generated with low confidence">
            <a:extLst>
              <a:ext uri="{FF2B5EF4-FFF2-40B4-BE49-F238E27FC236}">
                <a16:creationId xmlns:a16="http://schemas.microsoft.com/office/drawing/2014/main" id="{E214A3DD-F4C3-C4C0-3DD7-5902A0B480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194D5342-D299-B32F-09CB-EC60191B1021}"/>
              </a:ext>
            </a:extLst>
          </p:cNvPr>
          <p:cNvSpPr>
            <a:spLocks noGrp="1"/>
          </p:cNvSpPr>
          <p:nvPr>
            <p:ph idx="1"/>
          </p:nvPr>
        </p:nvSpPr>
        <p:spPr>
          <a:xfrm>
            <a:off x="354563" y="1101012"/>
            <a:ext cx="10999237" cy="5075951"/>
          </a:xfrm>
        </p:spPr>
        <p:txBody>
          <a:bodyPr>
            <a:normAutofit/>
          </a:bodyPr>
          <a:lstStyle/>
          <a:p>
            <a:pPr marL="360363" indent="-360363"/>
            <a:r>
              <a:rPr lang="en-GB" dirty="0"/>
              <a:t>Identify cause of absence and help deal with it. </a:t>
            </a:r>
          </a:p>
          <a:p>
            <a:pPr marL="360363" indent="-360363"/>
            <a:r>
              <a:rPr lang="en-GB" dirty="0"/>
              <a:t>Support the employee. </a:t>
            </a:r>
          </a:p>
          <a:p>
            <a:pPr marL="360363" indent="-360363"/>
            <a:r>
              <a:rPr lang="en-GB" dirty="0"/>
              <a:t>Deter casual absence. </a:t>
            </a:r>
          </a:p>
          <a:p>
            <a:pPr marL="360363" indent="-360363"/>
            <a:r>
              <a:rPr lang="en-GB" dirty="0"/>
              <a:t>Determine if absence is likely to improve or wider issues. </a:t>
            </a:r>
          </a:p>
          <a:p>
            <a:pPr marL="360363" indent="-360363"/>
            <a:r>
              <a:rPr lang="en-GB" dirty="0"/>
              <a:t>Identify any workplace problems. </a:t>
            </a:r>
          </a:p>
          <a:p>
            <a:pPr marL="360363" indent="-360363"/>
            <a:r>
              <a:rPr lang="en-GB" dirty="0"/>
              <a:t>Improve morale and motivation. </a:t>
            </a:r>
          </a:p>
          <a:p>
            <a:pPr marL="360363" indent="-360363"/>
            <a:r>
              <a:rPr lang="en-GB" dirty="0"/>
              <a:t>Reduce absenteeism and costs and improve productivity. </a:t>
            </a:r>
          </a:p>
          <a:p>
            <a:pPr marL="360363" indent="-360363"/>
            <a:endParaRPr lang="en-GB" dirty="0"/>
          </a:p>
          <a:p>
            <a:pPr marL="360363" indent="-360363"/>
            <a:endParaRPr lang="en-GB" dirty="0"/>
          </a:p>
          <a:p>
            <a:pPr marL="360363" indent="-360363"/>
            <a:endParaRPr lang="en-GB" dirty="0"/>
          </a:p>
          <a:p>
            <a:pPr marL="360363" indent="-360363"/>
            <a:endParaRPr lang="en-GB" dirty="0"/>
          </a:p>
          <a:p>
            <a:pPr marL="360363" indent="-360363"/>
            <a:endParaRPr lang="en-GB" dirty="0"/>
          </a:p>
        </p:txBody>
      </p:sp>
      <p:sp>
        <p:nvSpPr>
          <p:cNvPr id="3" name="Slide Number Placeholder 2">
            <a:extLst>
              <a:ext uri="{FF2B5EF4-FFF2-40B4-BE49-F238E27FC236}">
                <a16:creationId xmlns:a16="http://schemas.microsoft.com/office/drawing/2014/main" id="{B2AB56AE-5B8F-CD03-027F-ACC83C3E6A33}"/>
              </a:ext>
            </a:extLst>
          </p:cNvPr>
          <p:cNvSpPr>
            <a:spLocks noGrp="1"/>
          </p:cNvSpPr>
          <p:nvPr>
            <p:ph type="sldNum" sz="quarter" idx="12"/>
          </p:nvPr>
        </p:nvSpPr>
        <p:spPr/>
        <p:txBody>
          <a:bodyPr/>
          <a:lstStyle/>
          <a:p>
            <a:fld id="{C1F20633-916C-4931-BD75-711A7E624041}" type="slidenum">
              <a:rPr lang="en-GB" smtClean="0"/>
              <a:t>20</a:t>
            </a:fld>
            <a:endParaRPr lang="en-GB" dirty="0"/>
          </a:p>
        </p:txBody>
      </p:sp>
    </p:spTree>
    <p:extLst>
      <p:ext uri="{BB962C8B-B14F-4D97-AF65-F5344CB8AC3E}">
        <p14:creationId xmlns:p14="http://schemas.microsoft.com/office/powerpoint/2010/main" val="294893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76518-CE99-2860-ED12-D4CA3F8457E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DE9A904-B6B6-0664-5AF8-E7726E86403F}"/>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rPr>
              <a:t>Impact of Poor Absence Management </a:t>
            </a:r>
            <a:endParaRPr lang="en-GB" b="1" dirty="0">
              <a:solidFill>
                <a:schemeClr val="bg1"/>
              </a:solidFill>
              <a:latin typeface="+mn-lt"/>
            </a:endParaRPr>
          </a:p>
        </p:txBody>
      </p:sp>
      <p:pic>
        <p:nvPicPr>
          <p:cNvPr id="6" name="Content Placeholder 4" descr="Text&#10;&#10;Description automatically generated with low confidence">
            <a:extLst>
              <a:ext uri="{FF2B5EF4-FFF2-40B4-BE49-F238E27FC236}">
                <a16:creationId xmlns:a16="http://schemas.microsoft.com/office/drawing/2014/main" id="{3B600008-469B-32DF-2C1B-50113D5432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E93D5CCB-6CDB-94F0-E91D-0915F9B5F0B0}"/>
              </a:ext>
            </a:extLst>
          </p:cNvPr>
          <p:cNvSpPr>
            <a:spLocks noGrp="1"/>
          </p:cNvSpPr>
          <p:nvPr>
            <p:ph idx="1"/>
          </p:nvPr>
        </p:nvSpPr>
        <p:spPr>
          <a:xfrm>
            <a:off x="354563" y="1101012"/>
            <a:ext cx="10999237" cy="5075951"/>
          </a:xfrm>
        </p:spPr>
        <p:txBody>
          <a:bodyPr>
            <a:normAutofit/>
          </a:bodyPr>
          <a:lstStyle/>
          <a:p>
            <a:pPr marL="360363" indent="-360363"/>
            <a:r>
              <a:rPr lang="en-GB" dirty="0"/>
              <a:t>Financial </a:t>
            </a:r>
          </a:p>
          <a:p>
            <a:pPr marL="360363" indent="-360363"/>
            <a:r>
              <a:rPr lang="en-GB" dirty="0"/>
              <a:t>Productivity and Efficiency </a:t>
            </a:r>
          </a:p>
          <a:p>
            <a:pPr marL="360363" indent="-360363"/>
            <a:r>
              <a:rPr lang="en-GB" dirty="0"/>
              <a:t>Employee Morale/Health </a:t>
            </a:r>
          </a:p>
          <a:p>
            <a:pPr marL="360363" indent="-360363"/>
            <a:r>
              <a:rPr lang="en-GB" dirty="0"/>
              <a:t>Reputation and Legal Issues  </a:t>
            </a:r>
          </a:p>
          <a:p>
            <a:pPr marL="360363" indent="-360363"/>
            <a:r>
              <a:rPr lang="en-GB" dirty="0"/>
              <a:t>Operational Strain</a:t>
            </a:r>
          </a:p>
          <a:p>
            <a:pPr marL="360363" indent="-360363"/>
            <a:endParaRPr lang="en-GB" dirty="0"/>
          </a:p>
          <a:p>
            <a:pPr marL="360363" indent="-360363"/>
            <a:endParaRPr lang="en-GB" dirty="0"/>
          </a:p>
          <a:p>
            <a:pPr marL="360363" indent="-360363"/>
            <a:endParaRPr lang="en-GB" dirty="0"/>
          </a:p>
          <a:p>
            <a:pPr marL="360363" indent="-360363"/>
            <a:endParaRPr lang="en-GB" dirty="0"/>
          </a:p>
          <a:p>
            <a:pPr marL="360363" indent="-360363"/>
            <a:endParaRPr lang="en-GB" dirty="0"/>
          </a:p>
        </p:txBody>
      </p:sp>
      <p:sp>
        <p:nvSpPr>
          <p:cNvPr id="3" name="Slide Number Placeholder 2">
            <a:extLst>
              <a:ext uri="{FF2B5EF4-FFF2-40B4-BE49-F238E27FC236}">
                <a16:creationId xmlns:a16="http://schemas.microsoft.com/office/drawing/2014/main" id="{D1CCA599-AFD6-A15F-DFDD-F14497741734}"/>
              </a:ext>
            </a:extLst>
          </p:cNvPr>
          <p:cNvSpPr>
            <a:spLocks noGrp="1"/>
          </p:cNvSpPr>
          <p:nvPr>
            <p:ph type="sldNum" sz="quarter" idx="12"/>
          </p:nvPr>
        </p:nvSpPr>
        <p:spPr/>
        <p:txBody>
          <a:bodyPr/>
          <a:lstStyle/>
          <a:p>
            <a:fld id="{C1F20633-916C-4931-BD75-711A7E624041}" type="slidenum">
              <a:rPr lang="en-GB" smtClean="0"/>
              <a:t>21</a:t>
            </a:fld>
            <a:endParaRPr lang="en-GB" dirty="0"/>
          </a:p>
        </p:txBody>
      </p:sp>
    </p:spTree>
    <p:extLst>
      <p:ext uri="{BB962C8B-B14F-4D97-AF65-F5344CB8AC3E}">
        <p14:creationId xmlns:p14="http://schemas.microsoft.com/office/powerpoint/2010/main" val="358590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FEEF42-E6E0-411B-8523-BF84BD72B25D}"/>
              </a:ext>
            </a:extLst>
          </p:cNvPr>
          <p:cNvSpPr>
            <a:spLocks noGrp="1"/>
          </p:cNvSpPr>
          <p:nvPr>
            <p:ph type="title"/>
          </p:nvPr>
        </p:nvSpPr>
        <p:spPr>
          <a:xfrm>
            <a:off x="0" y="1"/>
            <a:ext cx="12192000" cy="901520"/>
          </a:xfrm>
          <a:solidFill>
            <a:srgbClr val="8DC63F"/>
          </a:solidFill>
          <a:ln>
            <a:solidFill>
              <a:srgbClr val="8DC63F"/>
            </a:solidFill>
          </a:ln>
        </p:spPr>
        <p:txBody>
          <a:bodyPr/>
          <a:lstStyle/>
          <a:p>
            <a:pPr marL="360363"/>
            <a:r>
              <a:rPr lang="en-GB" b="1" dirty="0">
                <a:solidFill>
                  <a:schemeClr val="bg1"/>
                </a:solidFill>
                <a:latin typeface="+mn-lt"/>
              </a:rPr>
              <a:t>Prevention and Early Intervention </a:t>
            </a:r>
          </a:p>
        </p:txBody>
      </p:sp>
      <p:pic>
        <p:nvPicPr>
          <p:cNvPr id="6" name="Content Placeholder 4" descr="Text&#10;&#10;Description automatically generated with low confidence">
            <a:extLst>
              <a:ext uri="{FF2B5EF4-FFF2-40B4-BE49-F238E27FC236}">
                <a16:creationId xmlns:a16="http://schemas.microsoft.com/office/drawing/2014/main" id="{5992CDDB-25C0-42FD-9E3E-B04CC8DAED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a:ln>
            <a:solidFill>
              <a:srgbClr val="8DC63F"/>
            </a:solidFill>
          </a:ln>
        </p:spPr>
      </p:pic>
      <p:sp>
        <p:nvSpPr>
          <p:cNvPr id="4" name="Content Placeholder 3">
            <a:extLst>
              <a:ext uri="{FF2B5EF4-FFF2-40B4-BE49-F238E27FC236}">
                <a16:creationId xmlns:a16="http://schemas.microsoft.com/office/drawing/2014/main" id="{EFF396B8-0F57-4A99-A4A1-106717A74984}"/>
              </a:ext>
            </a:extLst>
          </p:cNvPr>
          <p:cNvSpPr>
            <a:spLocks noGrp="1"/>
          </p:cNvSpPr>
          <p:nvPr>
            <p:ph idx="1"/>
          </p:nvPr>
        </p:nvSpPr>
        <p:spPr>
          <a:xfrm>
            <a:off x="354563" y="1101012"/>
            <a:ext cx="10999237" cy="5075951"/>
          </a:xfrm>
        </p:spPr>
        <p:txBody>
          <a:bodyPr>
            <a:normAutofit/>
          </a:bodyPr>
          <a:lstStyle/>
          <a:p>
            <a:pPr marL="457200" lvl="1" indent="0">
              <a:spcBef>
                <a:spcPts val="300"/>
              </a:spcBef>
              <a:buNone/>
            </a:pPr>
            <a:endParaRPr lang="en-GB" sz="2000" dirty="0"/>
          </a:p>
          <a:p>
            <a:pPr marL="457200" lvl="1" indent="0">
              <a:spcBef>
                <a:spcPts val="300"/>
              </a:spcBef>
              <a:buNone/>
            </a:pPr>
            <a:endParaRPr lang="en-GB" sz="2000" dirty="0"/>
          </a:p>
          <a:p>
            <a:pPr lvl="1">
              <a:spcBef>
                <a:spcPts val="300"/>
              </a:spcBef>
            </a:pPr>
            <a:endParaRPr lang="en-GB" sz="2000" dirty="0"/>
          </a:p>
          <a:p>
            <a:pPr lvl="1">
              <a:spcBef>
                <a:spcPts val="300"/>
              </a:spcBef>
            </a:pPr>
            <a:endParaRPr lang="en-GB" sz="2000" dirty="0"/>
          </a:p>
          <a:p>
            <a:pPr marL="914400" lvl="2" indent="0">
              <a:spcBef>
                <a:spcPts val="300"/>
              </a:spcBef>
              <a:buNone/>
            </a:pPr>
            <a:endParaRPr lang="en-GB" dirty="0"/>
          </a:p>
        </p:txBody>
      </p:sp>
      <p:sp>
        <p:nvSpPr>
          <p:cNvPr id="3" name="Slide Number Placeholder 2">
            <a:extLst>
              <a:ext uri="{FF2B5EF4-FFF2-40B4-BE49-F238E27FC236}">
                <a16:creationId xmlns:a16="http://schemas.microsoft.com/office/drawing/2014/main" id="{1D582EC4-5C3C-4729-838D-4D3C3CA65673}"/>
              </a:ext>
            </a:extLst>
          </p:cNvPr>
          <p:cNvSpPr>
            <a:spLocks noGrp="1"/>
          </p:cNvSpPr>
          <p:nvPr>
            <p:ph type="sldNum" sz="quarter" idx="12"/>
          </p:nvPr>
        </p:nvSpPr>
        <p:spPr/>
        <p:txBody>
          <a:bodyPr/>
          <a:lstStyle/>
          <a:p>
            <a:fld id="{C1F20633-916C-4931-BD75-711A7E624041}" type="slidenum">
              <a:rPr lang="en-GB" smtClean="0"/>
              <a:t>22</a:t>
            </a:fld>
            <a:endParaRPr lang="en-GB" dirty="0"/>
          </a:p>
        </p:txBody>
      </p:sp>
      <p:sp>
        <p:nvSpPr>
          <p:cNvPr id="7" name="Content Placeholder 2">
            <a:extLst>
              <a:ext uri="{FF2B5EF4-FFF2-40B4-BE49-F238E27FC236}">
                <a16:creationId xmlns:a16="http://schemas.microsoft.com/office/drawing/2014/main" id="{7EF73F0F-D17F-4F61-ADFF-18C0EA8B5E33}"/>
              </a:ext>
            </a:extLst>
          </p:cNvPr>
          <p:cNvSpPr txBox="1">
            <a:spLocks/>
          </p:cNvSpPr>
          <p:nvPr/>
        </p:nvSpPr>
        <p:spPr>
          <a:xfrm>
            <a:off x="437879" y="1190705"/>
            <a:ext cx="11316242" cy="5075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AutoNum type="arabicPeriod"/>
            </a:pPr>
            <a:r>
              <a:rPr lang="en-GB" sz="2000" dirty="0">
                <a:latin typeface="Arial" panose="020B0604020202020204" pitchFamily="34" charset="0"/>
                <a:cs typeface="Arial" panose="020B0604020202020204" pitchFamily="34" charset="0"/>
              </a:rPr>
              <a:t>Wellbeing </a:t>
            </a:r>
          </a:p>
          <a:p>
            <a:pPr lvl="1"/>
            <a:r>
              <a:rPr lang="en-GB" sz="1600" dirty="0">
                <a:latin typeface="Arial" panose="020B0604020202020204" pitchFamily="34" charset="0"/>
                <a:cs typeface="Arial" panose="020B0604020202020204" pitchFamily="34" charset="0"/>
              </a:rPr>
              <a:t>Signposting to Mental Health First Aiders or external bodies</a:t>
            </a:r>
          </a:p>
          <a:p>
            <a:pPr lvl="1"/>
            <a:r>
              <a:rPr lang="en-GB" sz="1600" dirty="0">
                <a:latin typeface="Arial" panose="020B0604020202020204" pitchFamily="34" charset="0"/>
                <a:cs typeface="Arial" panose="020B0604020202020204" pitchFamily="34" charset="0"/>
              </a:rPr>
              <a:t>Vivup App</a:t>
            </a:r>
          </a:p>
          <a:p>
            <a:pPr lvl="1"/>
            <a:r>
              <a:rPr lang="en-GB" sz="1600" dirty="0">
                <a:latin typeface="Arial" panose="020B0604020202020204" pitchFamily="34" charset="0"/>
                <a:cs typeface="Arial" panose="020B0604020202020204" pitchFamily="34" charset="0"/>
              </a:rPr>
              <a:t>Wellbeing meetings</a:t>
            </a:r>
          </a:p>
          <a:p>
            <a:pPr lvl="1"/>
            <a:r>
              <a:rPr lang="en-GB" sz="1600" dirty="0">
                <a:latin typeface="Arial" panose="020B0604020202020204" pitchFamily="34" charset="0"/>
                <a:cs typeface="Arial" panose="020B0604020202020204" pitchFamily="34" charset="0"/>
              </a:rPr>
              <a:t>Policy</a:t>
            </a:r>
          </a:p>
          <a:p>
            <a:pPr lvl="1"/>
            <a:r>
              <a:rPr lang="en-GB" sz="1600" dirty="0">
                <a:latin typeface="Arial" panose="020B0604020202020204" pitchFamily="34" charset="0"/>
                <a:cs typeface="Arial" panose="020B0604020202020204" pitchFamily="34" charset="0"/>
              </a:rPr>
              <a:t>Flexible working </a:t>
            </a:r>
          </a:p>
          <a:p>
            <a:pPr lvl="1"/>
            <a:r>
              <a:rPr lang="en-GB" sz="1600" dirty="0">
                <a:latin typeface="Arial" panose="020B0604020202020204" pitchFamily="34" charset="0"/>
                <a:cs typeface="Arial" panose="020B0604020202020204" pitchFamily="34" charset="0"/>
              </a:rPr>
              <a:t>Risk Assessments (including stress/DSE)</a:t>
            </a:r>
          </a:p>
          <a:p>
            <a:pPr lvl="1"/>
            <a:r>
              <a:rPr lang="en-GB" sz="1600" dirty="0">
                <a:latin typeface="Arial" panose="020B0604020202020204" pitchFamily="34" charset="0"/>
                <a:cs typeface="Arial" panose="020B0604020202020204" pitchFamily="34" charset="0"/>
              </a:rPr>
              <a:t>Occupational Health referral </a:t>
            </a:r>
          </a:p>
          <a:p>
            <a:pPr marL="457200" lvl="1" indent="0">
              <a:buNone/>
            </a:pPr>
            <a:endParaRPr lang="en-GB" sz="1600" dirty="0">
              <a:latin typeface="Arial" panose="020B0604020202020204" pitchFamily="34" charset="0"/>
              <a:cs typeface="Arial" panose="020B0604020202020204" pitchFamily="34" charset="0"/>
            </a:endParaRPr>
          </a:p>
          <a:p>
            <a:pPr marL="457200" lvl="1" indent="0">
              <a:buNone/>
            </a:pPr>
            <a:r>
              <a:rPr lang="en-GB" sz="1600" dirty="0">
                <a:latin typeface="Arial" panose="020B0604020202020204" pitchFamily="34" charset="0"/>
                <a:cs typeface="Arial" panose="020B0604020202020204" pitchFamily="34" charset="0"/>
              </a:rPr>
              <a:t>2. Policy and Process </a:t>
            </a:r>
          </a:p>
          <a:p>
            <a:pPr lvl="1"/>
            <a:r>
              <a:rPr lang="en-GB" sz="1600" dirty="0">
                <a:latin typeface="Arial" panose="020B0604020202020204" pitchFamily="34" charset="0"/>
                <a:cs typeface="Arial" panose="020B0604020202020204" pitchFamily="34" charset="0"/>
              </a:rPr>
              <a:t>Initial notification </a:t>
            </a:r>
          </a:p>
          <a:p>
            <a:pPr lvl="1"/>
            <a:r>
              <a:rPr lang="en-GB" sz="1600" dirty="0">
                <a:latin typeface="Arial" panose="020B0604020202020204" pitchFamily="34" charset="0"/>
                <a:cs typeface="Arial" panose="020B0604020202020204" pitchFamily="34" charset="0"/>
              </a:rPr>
              <a:t>Return to work meeting </a:t>
            </a:r>
          </a:p>
          <a:p>
            <a:pPr lvl="1"/>
            <a:r>
              <a:rPr lang="en-GB" sz="1600" dirty="0">
                <a:latin typeface="Arial" panose="020B0604020202020204" pitchFamily="34" charset="0"/>
                <a:cs typeface="Arial" panose="020B0604020202020204" pitchFamily="34" charset="0"/>
              </a:rPr>
              <a:t>Trigger points</a:t>
            </a:r>
          </a:p>
          <a:p>
            <a:pPr marL="457200" lvl="1" indent="0">
              <a:buNone/>
            </a:pPr>
            <a:endParaRPr lang="en-GB" sz="1600" dirty="0">
              <a:latin typeface="Arial" panose="020B0604020202020204" pitchFamily="34" charset="0"/>
              <a:cs typeface="Arial" panose="020B0604020202020204" pitchFamily="34" charset="0"/>
            </a:endParaRPr>
          </a:p>
          <a:p>
            <a:pPr marL="457200" lvl="1" indent="0">
              <a:buNone/>
            </a:pPr>
            <a:r>
              <a:rPr lang="en-GB" sz="1600" dirty="0">
                <a:latin typeface="Arial" panose="020B0604020202020204" pitchFamily="34" charset="0"/>
                <a:cs typeface="Arial" panose="020B0604020202020204" pitchFamily="34" charset="0"/>
              </a:rPr>
              <a:t>3. HR</a:t>
            </a:r>
          </a:p>
          <a:p>
            <a:pPr lvl="1"/>
            <a:r>
              <a:rPr lang="en-GB" sz="1600" dirty="0">
                <a:latin typeface="Arial" panose="020B0604020202020204" pitchFamily="34" charset="0"/>
                <a:cs typeface="Arial" panose="020B0604020202020204" pitchFamily="34" charset="0"/>
              </a:rPr>
              <a:t>Seek advice and support from HR</a:t>
            </a:r>
          </a:p>
          <a:p>
            <a:pPr lvl="1"/>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7232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8D2D9-9217-6A5A-292A-93E1F035872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52E19B1-C810-0974-2F0E-D53359AF7AD1}"/>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rPr>
              <a:t>  Scenario 1 </a:t>
            </a:r>
            <a:endParaRPr lang="en-GB" b="1" dirty="0">
              <a:solidFill>
                <a:schemeClr val="bg1"/>
              </a:solidFill>
              <a:latin typeface="+mn-lt"/>
            </a:endParaRPr>
          </a:p>
        </p:txBody>
      </p:sp>
      <p:pic>
        <p:nvPicPr>
          <p:cNvPr id="6" name="Content Placeholder 4" descr="Text&#10;&#10;Description automatically generated with low confidence">
            <a:extLst>
              <a:ext uri="{FF2B5EF4-FFF2-40B4-BE49-F238E27FC236}">
                <a16:creationId xmlns:a16="http://schemas.microsoft.com/office/drawing/2014/main" id="{0FF7D084-2CC8-8A07-88B1-CD2F161790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5A9B18CB-921E-89B0-6E11-E1A46B2A55A2}"/>
              </a:ext>
            </a:extLst>
          </p:cNvPr>
          <p:cNvSpPr>
            <a:spLocks noGrp="1"/>
          </p:cNvSpPr>
          <p:nvPr>
            <p:ph idx="1"/>
          </p:nvPr>
        </p:nvSpPr>
        <p:spPr>
          <a:xfrm>
            <a:off x="354563" y="1101012"/>
            <a:ext cx="10999237" cy="5075951"/>
          </a:xfrm>
        </p:spPr>
        <p:txBody>
          <a:bodyPr>
            <a:normAutofit/>
          </a:bodyPr>
          <a:lstStyle/>
          <a:p>
            <a:pPr marL="0" indent="0">
              <a:buNone/>
            </a:pPr>
            <a:r>
              <a:rPr lang="en-GB" dirty="0"/>
              <a:t>At what point should management of short-term sickness absence start?</a:t>
            </a:r>
          </a:p>
          <a:p>
            <a:pPr marL="360363" indent="-360363"/>
            <a:endParaRPr lang="en-GB" dirty="0"/>
          </a:p>
          <a:p>
            <a:pPr marL="514350" indent="-514350">
              <a:buFont typeface="+mj-lt"/>
              <a:buAutoNum type="alphaUcPeriod"/>
            </a:pPr>
            <a:r>
              <a:rPr lang="en-GB" dirty="0"/>
              <a:t>When at least one employee has had 12 days' absence in a 12-month period </a:t>
            </a:r>
          </a:p>
          <a:p>
            <a:pPr marL="514350" indent="-514350">
              <a:buFont typeface="+mj-lt"/>
              <a:buAutoNum type="alphaUcPeriod"/>
            </a:pPr>
            <a:r>
              <a:rPr lang="en-GB" dirty="0"/>
              <a:t>When an employee telephones to report that he or she is sick and will not be attending work </a:t>
            </a:r>
          </a:p>
          <a:p>
            <a:pPr marL="514350" indent="-514350">
              <a:buFont typeface="+mj-lt"/>
              <a:buAutoNum type="alphaUcPeriod"/>
            </a:pPr>
            <a:r>
              <a:rPr lang="en-GB" dirty="0"/>
              <a:t>When the manager begins to notice an absence-related drop in efficiency </a:t>
            </a:r>
          </a:p>
          <a:p>
            <a:pPr marL="514350" indent="-514350">
              <a:buFont typeface="+mj-lt"/>
              <a:buAutoNum type="alphaUcPeriod"/>
            </a:pPr>
            <a:r>
              <a:rPr lang="en-GB" dirty="0"/>
              <a:t>When other employees start to complain about a particular employee's attendance </a:t>
            </a:r>
          </a:p>
          <a:p>
            <a:pPr marL="0" indent="0">
              <a:buNone/>
            </a:pPr>
            <a:endParaRPr lang="en-GB" dirty="0"/>
          </a:p>
          <a:p>
            <a:pPr marL="360363" indent="-360363"/>
            <a:endParaRPr lang="en-GB" dirty="0"/>
          </a:p>
          <a:p>
            <a:pPr marL="360363" indent="-360363"/>
            <a:endParaRPr lang="en-GB" dirty="0"/>
          </a:p>
          <a:p>
            <a:pPr marL="360363" indent="-360363"/>
            <a:endParaRPr lang="en-GB" dirty="0"/>
          </a:p>
        </p:txBody>
      </p:sp>
      <p:sp>
        <p:nvSpPr>
          <p:cNvPr id="3" name="Slide Number Placeholder 2">
            <a:extLst>
              <a:ext uri="{FF2B5EF4-FFF2-40B4-BE49-F238E27FC236}">
                <a16:creationId xmlns:a16="http://schemas.microsoft.com/office/drawing/2014/main" id="{6BB7A2DF-B886-3AD7-BD7C-6F9A83801203}"/>
              </a:ext>
            </a:extLst>
          </p:cNvPr>
          <p:cNvSpPr>
            <a:spLocks noGrp="1"/>
          </p:cNvSpPr>
          <p:nvPr>
            <p:ph type="sldNum" sz="quarter" idx="12"/>
          </p:nvPr>
        </p:nvSpPr>
        <p:spPr/>
        <p:txBody>
          <a:bodyPr/>
          <a:lstStyle/>
          <a:p>
            <a:fld id="{C1F20633-916C-4931-BD75-711A7E624041}" type="slidenum">
              <a:rPr lang="en-GB" smtClean="0"/>
              <a:t>23</a:t>
            </a:fld>
            <a:endParaRPr lang="en-GB" dirty="0"/>
          </a:p>
        </p:txBody>
      </p:sp>
    </p:spTree>
    <p:extLst>
      <p:ext uri="{BB962C8B-B14F-4D97-AF65-F5344CB8AC3E}">
        <p14:creationId xmlns:p14="http://schemas.microsoft.com/office/powerpoint/2010/main" val="1014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D8E3C-77C7-E942-D98C-BA5743DD4D1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A52A048-EC50-FDAA-6570-93F8A6CB6067}"/>
              </a:ext>
            </a:extLst>
          </p:cNvPr>
          <p:cNvSpPr>
            <a:spLocks noGrp="1"/>
          </p:cNvSpPr>
          <p:nvPr>
            <p:ph type="title"/>
          </p:nvPr>
        </p:nvSpPr>
        <p:spPr>
          <a:xfrm>
            <a:off x="0" y="1"/>
            <a:ext cx="12192000" cy="901520"/>
          </a:xfrm>
          <a:solidFill>
            <a:srgbClr val="009999"/>
          </a:solidFill>
        </p:spPr>
        <p:txBody>
          <a:bodyPr/>
          <a:lstStyle/>
          <a:p>
            <a:pPr marL="360363"/>
            <a:r>
              <a:rPr lang="en-GB" b="1">
                <a:solidFill>
                  <a:schemeClr val="bg1"/>
                </a:solidFill>
              </a:rPr>
              <a:t>  Scenario 2 </a:t>
            </a:r>
            <a:endParaRPr lang="en-GB" b="1" dirty="0">
              <a:solidFill>
                <a:schemeClr val="bg1"/>
              </a:solidFill>
              <a:latin typeface="+mn-lt"/>
            </a:endParaRPr>
          </a:p>
        </p:txBody>
      </p:sp>
      <p:pic>
        <p:nvPicPr>
          <p:cNvPr id="6" name="Content Placeholder 4" descr="Text&#10;&#10;Description automatically generated with low confidence">
            <a:extLst>
              <a:ext uri="{FF2B5EF4-FFF2-40B4-BE49-F238E27FC236}">
                <a16:creationId xmlns:a16="http://schemas.microsoft.com/office/drawing/2014/main" id="{577D8D98-BA36-66C4-F461-DDC38C67A3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0F7BD451-E659-E052-4C64-88BD072C13EE}"/>
              </a:ext>
            </a:extLst>
          </p:cNvPr>
          <p:cNvSpPr>
            <a:spLocks noGrp="1"/>
          </p:cNvSpPr>
          <p:nvPr>
            <p:ph idx="1"/>
          </p:nvPr>
        </p:nvSpPr>
        <p:spPr>
          <a:xfrm>
            <a:off x="354563" y="1101012"/>
            <a:ext cx="10999237" cy="5075951"/>
          </a:xfrm>
        </p:spPr>
        <p:txBody>
          <a:bodyPr>
            <a:normAutofit/>
          </a:bodyPr>
          <a:lstStyle/>
          <a:p>
            <a:pPr marL="0" indent="0">
              <a:buNone/>
            </a:pPr>
            <a:r>
              <a:rPr lang="en-GB" dirty="0"/>
              <a:t>At what point should a return-to-work meeting take place?</a:t>
            </a:r>
          </a:p>
          <a:p>
            <a:pPr marL="0" indent="0">
              <a:buNone/>
            </a:pPr>
            <a:endParaRPr lang="en-GB" altLang="en-US" dirty="0"/>
          </a:p>
          <a:p>
            <a:pPr marL="514350" indent="-514350">
              <a:buFont typeface="+mj-lt"/>
              <a:buAutoNum type="alphaUcPeriod"/>
            </a:pPr>
            <a:r>
              <a:rPr lang="en-GB" altLang="en-US" dirty="0"/>
              <a:t>Where an employee returning to work after a period of sickness absence requests one</a:t>
            </a:r>
          </a:p>
          <a:p>
            <a:pPr marL="514350" indent="-514350">
              <a:buFont typeface="+mj-lt"/>
              <a:buAutoNum type="alphaUcPeriod"/>
            </a:pPr>
            <a:r>
              <a:rPr lang="en-GB" altLang="en-US" dirty="0"/>
              <a:t>Where an employee returns to work after a period of at least seven days' absence</a:t>
            </a:r>
          </a:p>
          <a:p>
            <a:pPr marL="514350" indent="-514350">
              <a:buFont typeface="+mj-lt"/>
              <a:buAutoNum type="alphaUcPeriod"/>
            </a:pPr>
            <a:r>
              <a:rPr lang="en-GB" altLang="en-US" dirty="0"/>
              <a:t>Where an employee returns to work after any period of absence</a:t>
            </a:r>
          </a:p>
          <a:p>
            <a:pPr marL="514350" indent="-514350">
              <a:buFont typeface="+mj-lt"/>
              <a:buAutoNum type="alphaUcPeriod"/>
            </a:pPr>
            <a:r>
              <a:rPr lang="en-GB" altLang="en-US" dirty="0"/>
              <a:t>Where the line manager feels that such an interview would be appropriate</a:t>
            </a:r>
          </a:p>
          <a:p>
            <a:pPr marL="0" indent="0">
              <a:buNone/>
            </a:pPr>
            <a:endParaRPr lang="en-GB" dirty="0"/>
          </a:p>
          <a:p>
            <a:pPr marL="360363" indent="-360363"/>
            <a:endParaRPr lang="en-GB" dirty="0"/>
          </a:p>
          <a:p>
            <a:pPr marL="360363" indent="-360363"/>
            <a:endParaRPr lang="en-GB" dirty="0"/>
          </a:p>
          <a:p>
            <a:pPr marL="360363" indent="-360363"/>
            <a:endParaRPr lang="en-GB" dirty="0"/>
          </a:p>
        </p:txBody>
      </p:sp>
      <p:sp>
        <p:nvSpPr>
          <p:cNvPr id="3" name="Slide Number Placeholder 2">
            <a:extLst>
              <a:ext uri="{FF2B5EF4-FFF2-40B4-BE49-F238E27FC236}">
                <a16:creationId xmlns:a16="http://schemas.microsoft.com/office/drawing/2014/main" id="{15BCF615-3D7C-8BE9-FCE7-1962A1FB922C}"/>
              </a:ext>
            </a:extLst>
          </p:cNvPr>
          <p:cNvSpPr>
            <a:spLocks noGrp="1"/>
          </p:cNvSpPr>
          <p:nvPr>
            <p:ph type="sldNum" sz="quarter" idx="12"/>
          </p:nvPr>
        </p:nvSpPr>
        <p:spPr/>
        <p:txBody>
          <a:bodyPr/>
          <a:lstStyle/>
          <a:p>
            <a:fld id="{C1F20633-916C-4931-BD75-711A7E624041}" type="slidenum">
              <a:rPr lang="en-GB" smtClean="0"/>
              <a:t>24</a:t>
            </a:fld>
            <a:endParaRPr lang="en-GB" dirty="0"/>
          </a:p>
        </p:txBody>
      </p:sp>
    </p:spTree>
    <p:extLst>
      <p:ext uri="{BB962C8B-B14F-4D97-AF65-F5344CB8AC3E}">
        <p14:creationId xmlns:p14="http://schemas.microsoft.com/office/powerpoint/2010/main" val="56975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DB7E5-018A-645C-2A0A-274F7EFE3FB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2F3470D-B543-D552-62D5-0D51CC4021D3}"/>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rPr>
              <a:t>  Scenario 3 </a:t>
            </a:r>
            <a:endParaRPr lang="en-GB" b="1" dirty="0">
              <a:solidFill>
                <a:schemeClr val="bg1"/>
              </a:solidFill>
              <a:latin typeface="+mn-lt"/>
            </a:endParaRPr>
          </a:p>
        </p:txBody>
      </p:sp>
      <p:pic>
        <p:nvPicPr>
          <p:cNvPr id="6" name="Content Placeholder 4" descr="Text&#10;&#10;Description automatically generated with low confidence">
            <a:extLst>
              <a:ext uri="{FF2B5EF4-FFF2-40B4-BE49-F238E27FC236}">
                <a16:creationId xmlns:a16="http://schemas.microsoft.com/office/drawing/2014/main" id="{B3DFF8D4-4D7D-192D-576C-7136D15755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E543ACBB-2BFD-F3FC-0B0C-8BA1F19E43CC}"/>
              </a:ext>
            </a:extLst>
          </p:cNvPr>
          <p:cNvSpPr>
            <a:spLocks noGrp="1"/>
          </p:cNvSpPr>
          <p:nvPr>
            <p:ph idx="1"/>
          </p:nvPr>
        </p:nvSpPr>
        <p:spPr>
          <a:xfrm>
            <a:off x="354563" y="1101012"/>
            <a:ext cx="10999237" cy="5075951"/>
          </a:xfrm>
        </p:spPr>
        <p:txBody>
          <a:bodyPr>
            <a:normAutofit lnSpcReduction="10000"/>
          </a:bodyPr>
          <a:lstStyle/>
          <a:p>
            <a:pPr marL="0" indent="0">
              <a:buNone/>
            </a:pPr>
            <a:r>
              <a:rPr lang="en-GB" altLang="en-US" dirty="0"/>
              <a:t>Michael notices that Sarah always seems to be off sick when the monthly productivity reports are due. Which behaviour would be appropriate in the circumstances?</a:t>
            </a:r>
          </a:p>
          <a:p>
            <a:pPr marL="0" indent="0">
              <a:buNone/>
            </a:pPr>
            <a:endParaRPr lang="en-GB" altLang="en-US" dirty="0"/>
          </a:p>
          <a:p>
            <a:pPr marL="514350" indent="-514350">
              <a:buFont typeface="+mj-lt"/>
              <a:buAutoNum type="alphaUcPeriod"/>
            </a:pPr>
            <a:r>
              <a:rPr lang="en-GB" altLang="en-US" dirty="0"/>
              <a:t>Michael states what he has noticed and asks if Sarah can explain the pattern</a:t>
            </a:r>
          </a:p>
          <a:p>
            <a:pPr marL="514350" indent="-514350">
              <a:buFont typeface="+mj-lt"/>
              <a:buAutoNum type="alphaUcPeriod"/>
            </a:pPr>
            <a:r>
              <a:rPr lang="en-GB" altLang="en-US" dirty="0"/>
              <a:t>Michael avoids mentioning the issue as it would be inappropriate to do so</a:t>
            </a:r>
          </a:p>
          <a:p>
            <a:pPr marL="514350" indent="-514350">
              <a:buFont typeface="+mj-lt"/>
              <a:buAutoNum type="alphaUcPeriod"/>
            </a:pPr>
            <a:r>
              <a:rPr lang="en-GB" altLang="en-US" dirty="0"/>
              <a:t>Michael points out what he has noticed and suggests that Sarah is shirking her responsibilities</a:t>
            </a:r>
          </a:p>
          <a:p>
            <a:pPr marL="514350" indent="-514350">
              <a:buFont typeface="+mj-lt"/>
              <a:buAutoNum type="alphaUcPeriod"/>
            </a:pPr>
            <a:r>
              <a:rPr lang="en-GB" altLang="en-US" dirty="0"/>
              <a:t>Michael refrains from mentioning the issue as he's sure the problem will sort itself out in time</a:t>
            </a:r>
          </a:p>
          <a:p>
            <a:pPr marL="0" indent="0">
              <a:buNone/>
            </a:pPr>
            <a:endParaRPr lang="en-GB" dirty="0"/>
          </a:p>
          <a:p>
            <a:pPr marL="360363" indent="-360363"/>
            <a:endParaRPr lang="en-GB" dirty="0"/>
          </a:p>
          <a:p>
            <a:pPr marL="360363" indent="-360363"/>
            <a:endParaRPr lang="en-GB" dirty="0"/>
          </a:p>
          <a:p>
            <a:pPr marL="360363" indent="-360363"/>
            <a:endParaRPr lang="en-GB" dirty="0"/>
          </a:p>
        </p:txBody>
      </p:sp>
      <p:sp>
        <p:nvSpPr>
          <p:cNvPr id="3" name="Slide Number Placeholder 2">
            <a:extLst>
              <a:ext uri="{FF2B5EF4-FFF2-40B4-BE49-F238E27FC236}">
                <a16:creationId xmlns:a16="http://schemas.microsoft.com/office/drawing/2014/main" id="{A91A4E1B-B7C9-8757-4693-D23241AB22A1}"/>
              </a:ext>
            </a:extLst>
          </p:cNvPr>
          <p:cNvSpPr>
            <a:spLocks noGrp="1"/>
          </p:cNvSpPr>
          <p:nvPr>
            <p:ph type="sldNum" sz="quarter" idx="12"/>
          </p:nvPr>
        </p:nvSpPr>
        <p:spPr/>
        <p:txBody>
          <a:bodyPr/>
          <a:lstStyle/>
          <a:p>
            <a:fld id="{C1F20633-916C-4931-BD75-711A7E624041}" type="slidenum">
              <a:rPr lang="en-GB" smtClean="0"/>
              <a:t>25</a:t>
            </a:fld>
            <a:endParaRPr lang="en-GB" dirty="0"/>
          </a:p>
        </p:txBody>
      </p:sp>
    </p:spTree>
    <p:extLst>
      <p:ext uri="{BB962C8B-B14F-4D97-AF65-F5344CB8AC3E}">
        <p14:creationId xmlns:p14="http://schemas.microsoft.com/office/powerpoint/2010/main" val="951591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A57C5-7FCB-DE96-2217-E9B9F60637F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18FF096-59A0-3014-C480-107EB580D2DB}"/>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rPr>
              <a:t>  Scenario 4</a:t>
            </a:r>
            <a:endParaRPr lang="en-GB" b="1" dirty="0">
              <a:solidFill>
                <a:schemeClr val="bg1"/>
              </a:solidFill>
              <a:latin typeface="+mn-lt"/>
            </a:endParaRPr>
          </a:p>
        </p:txBody>
      </p:sp>
      <p:pic>
        <p:nvPicPr>
          <p:cNvPr id="6" name="Content Placeholder 4" descr="Text&#10;&#10;Description automatically generated with low confidence">
            <a:extLst>
              <a:ext uri="{FF2B5EF4-FFF2-40B4-BE49-F238E27FC236}">
                <a16:creationId xmlns:a16="http://schemas.microsoft.com/office/drawing/2014/main" id="{D84EC8AE-D57E-2D73-F741-251A772B49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9BB765A5-6440-96AF-8EE6-801C6BF46345}"/>
              </a:ext>
            </a:extLst>
          </p:cNvPr>
          <p:cNvSpPr>
            <a:spLocks noGrp="1"/>
          </p:cNvSpPr>
          <p:nvPr>
            <p:ph idx="1"/>
          </p:nvPr>
        </p:nvSpPr>
        <p:spPr>
          <a:xfrm>
            <a:off x="354563" y="1101012"/>
            <a:ext cx="10999237" cy="5075951"/>
          </a:xfrm>
        </p:spPr>
        <p:txBody>
          <a:bodyPr>
            <a:normAutofit lnSpcReduction="10000"/>
          </a:bodyPr>
          <a:lstStyle/>
          <a:p>
            <a:pPr marL="0" indent="0">
              <a:buNone/>
            </a:pPr>
            <a:r>
              <a:rPr lang="en-GB" altLang="en-US" dirty="0"/>
              <a:t>Nigel admits that he cannot cope with his volume of work and that this is contributing to his frequent absence. What would be an appropriate response from his line manager Sue?</a:t>
            </a:r>
          </a:p>
          <a:p>
            <a:pPr marL="0" indent="0">
              <a:buNone/>
            </a:pPr>
            <a:endParaRPr lang="en-GB" altLang="en-US" dirty="0"/>
          </a:p>
          <a:p>
            <a:pPr marL="514350" indent="-514350">
              <a:buFont typeface="+mj-lt"/>
              <a:buAutoNum type="alphaUcPeriod"/>
            </a:pPr>
            <a:r>
              <a:rPr lang="en-GB" altLang="en-US" dirty="0"/>
              <a:t>Sue refuses to look at Nigel's volume of work. Other people in the same role are coping, so why can't he? </a:t>
            </a:r>
          </a:p>
          <a:p>
            <a:pPr marL="514350" indent="-514350">
              <a:buFont typeface="+mj-lt"/>
              <a:buAutoNum type="alphaUcPeriod"/>
            </a:pPr>
            <a:r>
              <a:rPr lang="en-GB" altLang="en-US" dirty="0"/>
              <a:t>Sue takes the view that if Nigel cannot cope he will eventually resign and the problem will be solved </a:t>
            </a:r>
          </a:p>
          <a:p>
            <a:pPr marL="514350" indent="-514350">
              <a:buFont typeface="+mj-lt"/>
              <a:buAutoNum type="alphaUcPeriod"/>
            </a:pPr>
            <a:r>
              <a:rPr lang="en-GB" altLang="en-US" dirty="0"/>
              <a:t>Sue warns Nigel that if his attendance doesn't improve he is liable to be dismissed</a:t>
            </a:r>
          </a:p>
          <a:p>
            <a:pPr marL="514350" indent="-514350">
              <a:buFont typeface="+mj-lt"/>
              <a:buAutoNum type="alphaUcPeriod"/>
            </a:pPr>
            <a:r>
              <a:rPr lang="en-GB" altLang="en-US" dirty="0"/>
              <a:t>Having identified the problem, Sue decides on an immediate review of Nigel's workload</a:t>
            </a:r>
          </a:p>
          <a:p>
            <a:pPr marL="0" indent="0">
              <a:buNone/>
            </a:pPr>
            <a:endParaRPr lang="en-GB" dirty="0"/>
          </a:p>
          <a:p>
            <a:pPr marL="360363" indent="-360363"/>
            <a:endParaRPr lang="en-GB" dirty="0"/>
          </a:p>
          <a:p>
            <a:pPr marL="360363" indent="-360363"/>
            <a:endParaRPr lang="en-GB" dirty="0"/>
          </a:p>
          <a:p>
            <a:pPr marL="360363" indent="-360363"/>
            <a:endParaRPr lang="en-GB" dirty="0"/>
          </a:p>
        </p:txBody>
      </p:sp>
      <p:sp>
        <p:nvSpPr>
          <p:cNvPr id="3" name="Slide Number Placeholder 2">
            <a:extLst>
              <a:ext uri="{FF2B5EF4-FFF2-40B4-BE49-F238E27FC236}">
                <a16:creationId xmlns:a16="http://schemas.microsoft.com/office/drawing/2014/main" id="{208C4D07-037F-C790-8213-6CB133A18C28}"/>
              </a:ext>
            </a:extLst>
          </p:cNvPr>
          <p:cNvSpPr>
            <a:spLocks noGrp="1"/>
          </p:cNvSpPr>
          <p:nvPr>
            <p:ph type="sldNum" sz="quarter" idx="12"/>
          </p:nvPr>
        </p:nvSpPr>
        <p:spPr/>
        <p:txBody>
          <a:bodyPr/>
          <a:lstStyle/>
          <a:p>
            <a:fld id="{C1F20633-916C-4931-BD75-711A7E624041}" type="slidenum">
              <a:rPr lang="en-GB" smtClean="0"/>
              <a:t>26</a:t>
            </a:fld>
            <a:endParaRPr lang="en-GB" dirty="0"/>
          </a:p>
        </p:txBody>
      </p:sp>
    </p:spTree>
    <p:extLst>
      <p:ext uri="{BB962C8B-B14F-4D97-AF65-F5344CB8AC3E}">
        <p14:creationId xmlns:p14="http://schemas.microsoft.com/office/powerpoint/2010/main" val="3910366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4FEFA-3DAA-F641-EE31-8CD9415DE35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F7F2166-8487-B7F4-AFF6-F9F15BA1A644}"/>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rPr>
              <a:t>  Scenario 5</a:t>
            </a:r>
            <a:endParaRPr lang="en-GB" b="1" dirty="0">
              <a:solidFill>
                <a:schemeClr val="bg1"/>
              </a:solidFill>
              <a:latin typeface="+mn-lt"/>
            </a:endParaRPr>
          </a:p>
        </p:txBody>
      </p:sp>
      <p:pic>
        <p:nvPicPr>
          <p:cNvPr id="6" name="Content Placeholder 4" descr="Text&#10;&#10;Description automatically generated with low confidence">
            <a:extLst>
              <a:ext uri="{FF2B5EF4-FFF2-40B4-BE49-F238E27FC236}">
                <a16:creationId xmlns:a16="http://schemas.microsoft.com/office/drawing/2014/main" id="{035443DD-9BCF-AC3B-F2F6-D01E55F58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A2D8EBA0-6F32-A957-0B13-1A3CAA06617B}"/>
              </a:ext>
            </a:extLst>
          </p:cNvPr>
          <p:cNvSpPr>
            <a:spLocks noGrp="1"/>
          </p:cNvSpPr>
          <p:nvPr>
            <p:ph idx="1"/>
          </p:nvPr>
        </p:nvSpPr>
        <p:spPr>
          <a:xfrm>
            <a:off x="354563" y="1101012"/>
            <a:ext cx="10999237" cy="5075951"/>
          </a:xfrm>
        </p:spPr>
        <p:txBody>
          <a:bodyPr>
            <a:normAutofit/>
          </a:bodyPr>
          <a:lstStyle/>
          <a:p>
            <a:pPr marL="0" indent="0">
              <a:buNone/>
            </a:pPr>
            <a:r>
              <a:rPr lang="en-GB" altLang="en-US" dirty="0"/>
              <a:t>A staff member underperforms, is put on a performance plan, and immediately submits a fit note for work-related stress. What actions?</a:t>
            </a:r>
          </a:p>
          <a:p>
            <a:pPr marL="0" indent="0">
              <a:buNone/>
            </a:pPr>
            <a:endParaRPr lang="en-GB" altLang="en-US" dirty="0"/>
          </a:p>
          <a:p>
            <a:pPr marL="0" indent="0">
              <a:buNone/>
            </a:pPr>
            <a:r>
              <a:rPr lang="en-GB" altLang="en-US" dirty="0"/>
              <a:t>Action: Separate the performance issue from the health issue. Address the health issue first through OH support and, if necessary, pause the capability process until they are fit to return.</a:t>
            </a:r>
          </a:p>
          <a:p>
            <a:pPr marL="0" indent="0">
              <a:buNone/>
            </a:pPr>
            <a:endParaRPr lang="en-GB" dirty="0"/>
          </a:p>
          <a:p>
            <a:pPr marL="360363" indent="-360363"/>
            <a:endParaRPr lang="en-GB" dirty="0"/>
          </a:p>
          <a:p>
            <a:pPr marL="360363" indent="-360363"/>
            <a:endParaRPr lang="en-GB" dirty="0"/>
          </a:p>
          <a:p>
            <a:pPr marL="360363" indent="-360363"/>
            <a:endParaRPr lang="en-GB" dirty="0"/>
          </a:p>
        </p:txBody>
      </p:sp>
      <p:sp>
        <p:nvSpPr>
          <p:cNvPr id="3" name="Slide Number Placeholder 2">
            <a:extLst>
              <a:ext uri="{FF2B5EF4-FFF2-40B4-BE49-F238E27FC236}">
                <a16:creationId xmlns:a16="http://schemas.microsoft.com/office/drawing/2014/main" id="{955F8F86-775D-BC97-1B96-85C6DE170806}"/>
              </a:ext>
            </a:extLst>
          </p:cNvPr>
          <p:cNvSpPr>
            <a:spLocks noGrp="1"/>
          </p:cNvSpPr>
          <p:nvPr>
            <p:ph type="sldNum" sz="quarter" idx="12"/>
          </p:nvPr>
        </p:nvSpPr>
        <p:spPr/>
        <p:txBody>
          <a:bodyPr/>
          <a:lstStyle/>
          <a:p>
            <a:fld id="{C1F20633-916C-4931-BD75-711A7E624041}" type="slidenum">
              <a:rPr lang="en-GB" smtClean="0"/>
              <a:t>27</a:t>
            </a:fld>
            <a:endParaRPr lang="en-GB" dirty="0"/>
          </a:p>
        </p:txBody>
      </p:sp>
    </p:spTree>
    <p:extLst>
      <p:ext uri="{BB962C8B-B14F-4D97-AF65-F5344CB8AC3E}">
        <p14:creationId xmlns:p14="http://schemas.microsoft.com/office/powerpoint/2010/main" val="271869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495A2-88BD-D1A9-EFE0-A9B125C5ECB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F7F150F-DBF2-F006-868A-85B78B841388}"/>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rPr>
              <a:t>  Examples</a:t>
            </a:r>
            <a:endParaRPr lang="en-GB" b="1" dirty="0">
              <a:solidFill>
                <a:schemeClr val="bg1"/>
              </a:solidFill>
              <a:latin typeface="+mn-lt"/>
            </a:endParaRPr>
          </a:p>
        </p:txBody>
      </p:sp>
      <p:pic>
        <p:nvPicPr>
          <p:cNvPr id="6" name="Content Placeholder 4" descr="Text&#10;&#10;Description automatically generated with low confidence">
            <a:extLst>
              <a:ext uri="{FF2B5EF4-FFF2-40B4-BE49-F238E27FC236}">
                <a16:creationId xmlns:a16="http://schemas.microsoft.com/office/drawing/2014/main" id="{DFEEB46B-7A9A-3E95-BE7F-5D1E2D5727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D1AB5086-96D5-E3B7-44ED-9B2815CB4E05}"/>
              </a:ext>
            </a:extLst>
          </p:cNvPr>
          <p:cNvSpPr>
            <a:spLocks noGrp="1"/>
          </p:cNvSpPr>
          <p:nvPr>
            <p:ph idx="1"/>
          </p:nvPr>
        </p:nvSpPr>
        <p:spPr>
          <a:xfrm>
            <a:off x="354563" y="1101012"/>
            <a:ext cx="10999237" cy="5075951"/>
          </a:xfrm>
        </p:spPr>
        <p:txBody>
          <a:bodyPr>
            <a:normAutofit/>
          </a:bodyPr>
          <a:lstStyle/>
          <a:p>
            <a:pPr marL="0" indent="0">
              <a:buNone/>
            </a:pPr>
            <a:r>
              <a:rPr lang="en-GB" altLang="en-US" dirty="0"/>
              <a:t>Are there any previous/current absence cases you managed that you struggled with and/or unsure what to do?</a:t>
            </a:r>
          </a:p>
          <a:p>
            <a:pPr marL="0" indent="0">
              <a:buNone/>
            </a:pPr>
            <a:endParaRPr lang="en-GB" altLang="en-US" dirty="0"/>
          </a:p>
          <a:p>
            <a:pPr marL="0" indent="0">
              <a:buNone/>
            </a:pPr>
            <a:r>
              <a:rPr lang="en-GB" altLang="en-US" dirty="0"/>
              <a:t>Let's talk them through now.</a:t>
            </a:r>
          </a:p>
          <a:p>
            <a:pPr marL="0" indent="0">
              <a:buNone/>
            </a:pPr>
            <a:endParaRPr lang="en-GB" altLang="en-US" dirty="0"/>
          </a:p>
          <a:p>
            <a:pPr marL="0" indent="0">
              <a:buNone/>
            </a:pPr>
            <a:endParaRPr lang="en-GB" dirty="0"/>
          </a:p>
          <a:p>
            <a:pPr marL="360363" indent="-360363"/>
            <a:endParaRPr lang="en-GB" dirty="0"/>
          </a:p>
          <a:p>
            <a:pPr marL="360363" indent="-360363"/>
            <a:endParaRPr lang="en-GB" dirty="0"/>
          </a:p>
          <a:p>
            <a:pPr marL="360363" indent="-360363"/>
            <a:endParaRPr lang="en-GB" dirty="0"/>
          </a:p>
        </p:txBody>
      </p:sp>
      <p:sp>
        <p:nvSpPr>
          <p:cNvPr id="3" name="Slide Number Placeholder 2">
            <a:extLst>
              <a:ext uri="{FF2B5EF4-FFF2-40B4-BE49-F238E27FC236}">
                <a16:creationId xmlns:a16="http://schemas.microsoft.com/office/drawing/2014/main" id="{C33F2E52-06D0-341C-7F84-C8DB0878FBD5}"/>
              </a:ext>
            </a:extLst>
          </p:cNvPr>
          <p:cNvSpPr>
            <a:spLocks noGrp="1"/>
          </p:cNvSpPr>
          <p:nvPr>
            <p:ph type="sldNum" sz="quarter" idx="12"/>
          </p:nvPr>
        </p:nvSpPr>
        <p:spPr/>
        <p:txBody>
          <a:bodyPr/>
          <a:lstStyle/>
          <a:p>
            <a:fld id="{C1F20633-916C-4931-BD75-711A7E624041}" type="slidenum">
              <a:rPr lang="en-GB" smtClean="0"/>
              <a:t>28</a:t>
            </a:fld>
            <a:endParaRPr lang="en-GB" dirty="0"/>
          </a:p>
        </p:txBody>
      </p:sp>
    </p:spTree>
    <p:extLst>
      <p:ext uri="{BB962C8B-B14F-4D97-AF65-F5344CB8AC3E}">
        <p14:creationId xmlns:p14="http://schemas.microsoft.com/office/powerpoint/2010/main" val="409441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6C40E-8A15-C3DE-05FC-D115CB5D0EB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1A3CDEB-0659-11A1-0CBF-601E93C5E08A}"/>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rPr>
              <a:t>  Conclusion </a:t>
            </a:r>
            <a:endParaRPr lang="en-GB" b="1" dirty="0">
              <a:solidFill>
                <a:schemeClr val="bg1"/>
              </a:solidFill>
              <a:latin typeface="+mn-lt"/>
            </a:endParaRPr>
          </a:p>
        </p:txBody>
      </p:sp>
      <p:pic>
        <p:nvPicPr>
          <p:cNvPr id="6" name="Content Placeholder 4" descr="Text&#10;&#10;Description automatically generated with low confidence">
            <a:extLst>
              <a:ext uri="{FF2B5EF4-FFF2-40B4-BE49-F238E27FC236}">
                <a16:creationId xmlns:a16="http://schemas.microsoft.com/office/drawing/2014/main" id="{84850EDE-2704-56F8-712A-B79682724A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3603FBDD-FF46-E10D-438C-EEB754CA2C0B}"/>
              </a:ext>
            </a:extLst>
          </p:cNvPr>
          <p:cNvSpPr>
            <a:spLocks noGrp="1"/>
          </p:cNvSpPr>
          <p:nvPr>
            <p:ph idx="1"/>
          </p:nvPr>
        </p:nvSpPr>
        <p:spPr>
          <a:xfrm>
            <a:off x="354563" y="1101012"/>
            <a:ext cx="10999237" cy="5075951"/>
          </a:xfrm>
        </p:spPr>
        <p:txBody>
          <a:bodyPr>
            <a:normAutofit/>
          </a:bodyPr>
          <a:lstStyle/>
          <a:p>
            <a:r>
              <a:rPr lang="en-GB" dirty="0"/>
              <a:t>Always ensure you follow the policy. </a:t>
            </a:r>
          </a:p>
          <a:p>
            <a:r>
              <a:rPr lang="en-GB" dirty="0"/>
              <a:t>Absence levels currently hight at CRGPA.</a:t>
            </a:r>
          </a:p>
          <a:p>
            <a:r>
              <a:rPr lang="en-GB" dirty="0"/>
              <a:t>Two main types of sickness absence.</a:t>
            </a:r>
          </a:p>
          <a:p>
            <a:r>
              <a:rPr lang="en-GB" dirty="0"/>
              <a:t>Absence Management is key.</a:t>
            </a:r>
          </a:p>
          <a:p>
            <a:r>
              <a:rPr lang="en-GB" dirty="0"/>
              <a:t>Benefits of impacts of absence management. </a:t>
            </a:r>
          </a:p>
          <a:p>
            <a:r>
              <a:rPr lang="en-GB" dirty="0"/>
              <a:t>You are not alone managing this. </a:t>
            </a:r>
          </a:p>
          <a:p>
            <a:endParaRPr lang="en-GB" dirty="0"/>
          </a:p>
          <a:p>
            <a:endParaRPr lang="en-GB" dirty="0"/>
          </a:p>
        </p:txBody>
      </p:sp>
      <p:sp>
        <p:nvSpPr>
          <p:cNvPr id="3" name="Slide Number Placeholder 2">
            <a:extLst>
              <a:ext uri="{FF2B5EF4-FFF2-40B4-BE49-F238E27FC236}">
                <a16:creationId xmlns:a16="http://schemas.microsoft.com/office/drawing/2014/main" id="{5BEBD378-4F8A-B8C2-72A4-3DA863530E39}"/>
              </a:ext>
            </a:extLst>
          </p:cNvPr>
          <p:cNvSpPr>
            <a:spLocks noGrp="1"/>
          </p:cNvSpPr>
          <p:nvPr>
            <p:ph type="sldNum" sz="quarter" idx="12"/>
          </p:nvPr>
        </p:nvSpPr>
        <p:spPr/>
        <p:txBody>
          <a:bodyPr/>
          <a:lstStyle/>
          <a:p>
            <a:fld id="{C1F20633-916C-4931-BD75-711A7E624041}" type="slidenum">
              <a:rPr lang="en-GB" smtClean="0"/>
              <a:t>29</a:t>
            </a:fld>
            <a:endParaRPr lang="en-GB" dirty="0"/>
          </a:p>
        </p:txBody>
      </p:sp>
    </p:spTree>
    <p:extLst>
      <p:ext uri="{BB962C8B-B14F-4D97-AF65-F5344CB8AC3E}">
        <p14:creationId xmlns:p14="http://schemas.microsoft.com/office/powerpoint/2010/main" val="90809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767F9-0548-AEDE-7FD6-49B744EFA2C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CA00E9-A8CC-A01C-F84A-F9A216707B10}"/>
              </a:ext>
            </a:extLst>
          </p:cNvPr>
          <p:cNvSpPr>
            <a:spLocks noGrp="1"/>
          </p:cNvSpPr>
          <p:nvPr>
            <p:ph idx="1"/>
          </p:nvPr>
        </p:nvSpPr>
        <p:spPr>
          <a:xfrm>
            <a:off x="437880" y="1403797"/>
            <a:ext cx="11068319" cy="4638302"/>
          </a:xfrm>
        </p:spPr>
        <p:txBody>
          <a:bodyPr>
            <a:normAutofit/>
          </a:bodyPr>
          <a:lstStyle/>
          <a:p>
            <a:pPr marL="631825" lvl="1" indent="-361950">
              <a:spcBef>
                <a:spcPts val="1000"/>
              </a:spcBef>
            </a:pPr>
            <a:r>
              <a:rPr lang="en-GB" sz="2800" dirty="0"/>
              <a:t>Introduction</a:t>
            </a:r>
          </a:p>
          <a:p>
            <a:pPr marL="631825" lvl="1" indent="-361950">
              <a:spcBef>
                <a:spcPts val="1000"/>
              </a:spcBef>
            </a:pPr>
            <a:r>
              <a:rPr lang="en-GB" sz="2800" dirty="0"/>
              <a:t>Housekeeping </a:t>
            </a:r>
          </a:p>
          <a:p>
            <a:pPr marL="631825" lvl="1" indent="-361950">
              <a:spcBef>
                <a:spcPts val="1000"/>
              </a:spcBef>
            </a:pPr>
            <a:r>
              <a:rPr lang="en-GB" sz="2800" dirty="0"/>
              <a:t>Absence data</a:t>
            </a:r>
          </a:p>
          <a:p>
            <a:pPr marL="631825" lvl="1" indent="-361950">
              <a:spcBef>
                <a:spcPts val="1000"/>
              </a:spcBef>
            </a:pPr>
            <a:r>
              <a:rPr lang="en-GB" sz="2800" dirty="0"/>
              <a:t>Types of absence</a:t>
            </a:r>
          </a:p>
          <a:p>
            <a:pPr marL="631825" lvl="1" indent="-361950">
              <a:spcBef>
                <a:spcPts val="1000"/>
              </a:spcBef>
            </a:pPr>
            <a:r>
              <a:rPr lang="en-GB" sz="2800" dirty="0"/>
              <a:t>Absence management </a:t>
            </a:r>
          </a:p>
          <a:p>
            <a:pPr marL="631825" lvl="1" indent="-361950">
              <a:spcBef>
                <a:spcPts val="1000"/>
              </a:spcBef>
            </a:pPr>
            <a:r>
              <a:rPr lang="en-GB" sz="2800" dirty="0"/>
              <a:t>Benefits and impact </a:t>
            </a:r>
          </a:p>
          <a:p>
            <a:pPr marL="631825" lvl="1" indent="-361950">
              <a:spcBef>
                <a:spcPts val="1000"/>
              </a:spcBef>
            </a:pPr>
            <a:r>
              <a:rPr lang="en-GB" sz="2800" dirty="0"/>
              <a:t>Scenarios</a:t>
            </a:r>
          </a:p>
          <a:p>
            <a:pPr marL="631825" lvl="1" indent="-361950">
              <a:spcBef>
                <a:spcPts val="1000"/>
              </a:spcBef>
            </a:pPr>
            <a:r>
              <a:rPr lang="en-GB" sz="2800" dirty="0"/>
              <a:t>Conclusion  </a:t>
            </a:r>
          </a:p>
          <a:p>
            <a:pPr marL="631825" lvl="1" indent="-361950">
              <a:spcBef>
                <a:spcPts val="1000"/>
              </a:spcBef>
            </a:pPr>
            <a:endParaRPr lang="en-GB" sz="2800" dirty="0"/>
          </a:p>
          <a:p>
            <a:pPr marL="631825" lvl="1" indent="-361950">
              <a:spcBef>
                <a:spcPts val="1000"/>
              </a:spcBef>
            </a:pPr>
            <a:endParaRPr lang="en-GB" sz="2800" dirty="0"/>
          </a:p>
          <a:p>
            <a:endParaRPr lang="en-GB" sz="2800" dirty="0"/>
          </a:p>
          <a:p>
            <a:pPr marL="720725" lvl="1" indent="-360363">
              <a:spcBef>
                <a:spcPts val="1000"/>
              </a:spcBef>
            </a:pPr>
            <a:endParaRPr lang="en-GB" sz="2800" dirty="0"/>
          </a:p>
          <a:p>
            <a:endParaRPr lang="en-GB" dirty="0"/>
          </a:p>
        </p:txBody>
      </p:sp>
      <p:sp>
        <p:nvSpPr>
          <p:cNvPr id="5" name="Title 1">
            <a:extLst>
              <a:ext uri="{FF2B5EF4-FFF2-40B4-BE49-F238E27FC236}">
                <a16:creationId xmlns:a16="http://schemas.microsoft.com/office/drawing/2014/main" id="{440488F2-FF89-6ECE-AB3F-C4D54930421C}"/>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Agenda</a:t>
            </a:r>
          </a:p>
        </p:txBody>
      </p:sp>
      <p:pic>
        <p:nvPicPr>
          <p:cNvPr id="6" name="Content Placeholder 4" descr="Text&#10;&#10;Description automatically generated with low confidence">
            <a:extLst>
              <a:ext uri="{FF2B5EF4-FFF2-40B4-BE49-F238E27FC236}">
                <a16:creationId xmlns:a16="http://schemas.microsoft.com/office/drawing/2014/main" id="{D0FE497A-6C56-5289-514F-3B5F71F0E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7" name="Slide Number Placeholder 6">
            <a:extLst>
              <a:ext uri="{FF2B5EF4-FFF2-40B4-BE49-F238E27FC236}">
                <a16:creationId xmlns:a16="http://schemas.microsoft.com/office/drawing/2014/main" id="{16D79D2F-65C1-F101-3ADA-3C355ACF96F7}"/>
              </a:ext>
            </a:extLst>
          </p:cNvPr>
          <p:cNvSpPr>
            <a:spLocks noGrp="1"/>
          </p:cNvSpPr>
          <p:nvPr>
            <p:ph type="sldNum" sz="quarter" idx="12"/>
          </p:nvPr>
        </p:nvSpPr>
        <p:spPr/>
        <p:txBody>
          <a:bodyPr/>
          <a:lstStyle/>
          <a:p>
            <a:fld id="{C1F20633-916C-4931-BD75-711A7E624041}" type="slidenum">
              <a:rPr lang="en-GB" smtClean="0"/>
              <a:t>3</a:t>
            </a:fld>
            <a:endParaRPr lang="en-GB" dirty="0"/>
          </a:p>
        </p:txBody>
      </p:sp>
    </p:spTree>
    <p:extLst>
      <p:ext uri="{BB962C8B-B14F-4D97-AF65-F5344CB8AC3E}">
        <p14:creationId xmlns:p14="http://schemas.microsoft.com/office/powerpoint/2010/main" val="3121882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32450-EACA-9597-D797-99066EFDF16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119B751-590F-2D05-4B09-4DDE062B0296}"/>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rPr>
              <a:t>Where Can I Get Support </a:t>
            </a:r>
            <a:endParaRPr lang="en-GB" b="1" dirty="0">
              <a:solidFill>
                <a:schemeClr val="bg1"/>
              </a:solidFill>
              <a:latin typeface="+mn-lt"/>
            </a:endParaRPr>
          </a:p>
        </p:txBody>
      </p:sp>
      <p:pic>
        <p:nvPicPr>
          <p:cNvPr id="6" name="Content Placeholder 4" descr="Text&#10;&#10;Description automatically generated with low confidence">
            <a:extLst>
              <a:ext uri="{FF2B5EF4-FFF2-40B4-BE49-F238E27FC236}">
                <a16:creationId xmlns:a16="http://schemas.microsoft.com/office/drawing/2014/main" id="{8963B7F7-4965-067B-0AD5-AFA3554212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B469D350-8BEE-EE32-5468-6DEABF709C44}"/>
              </a:ext>
            </a:extLst>
          </p:cNvPr>
          <p:cNvSpPr>
            <a:spLocks noGrp="1"/>
          </p:cNvSpPr>
          <p:nvPr>
            <p:ph idx="1"/>
          </p:nvPr>
        </p:nvSpPr>
        <p:spPr>
          <a:xfrm>
            <a:off x="354563" y="1101012"/>
            <a:ext cx="10999237" cy="5075951"/>
          </a:xfrm>
        </p:spPr>
        <p:txBody>
          <a:bodyPr>
            <a:normAutofit/>
          </a:bodyPr>
          <a:lstStyle/>
          <a:p>
            <a:pPr marL="360363" indent="-360363"/>
            <a:r>
              <a:rPr lang="en-GB" dirty="0"/>
              <a:t>Policy </a:t>
            </a:r>
          </a:p>
          <a:p>
            <a:pPr marL="360363" indent="-360363"/>
            <a:r>
              <a:rPr lang="en-GB" dirty="0"/>
              <a:t>HR </a:t>
            </a:r>
          </a:p>
          <a:p>
            <a:pPr marL="360363" indent="-360363"/>
            <a:r>
              <a:rPr lang="en-GB" dirty="0"/>
              <a:t>Training</a:t>
            </a:r>
          </a:p>
          <a:p>
            <a:pPr marL="360363" indent="-360363"/>
            <a:endParaRPr lang="en-GB" dirty="0"/>
          </a:p>
          <a:p>
            <a:pPr marL="360363" indent="-360363"/>
            <a:endParaRPr lang="en-GB" dirty="0"/>
          </a:p>
          <a:p>
            <a:pPr marL="0" indent="0">
              <a:buNone/>
            </a:pPr>
            <a:r>
              <a:rPr lang="en-GB" sz="6000" b="1" dirty="0"/>
              <a:t>If in doubt, always seek advice!! </a:t>
            </a:r>
          </a:p>
          <a:p>
            <a:pPr marL="360363" indent="-360363"/>
            <a:endParaRPr lang="en-GB" dirty="0"/>
          </a:p>
          <a:p>
            <a:pPr marL="360363" indent="-360363"/>
            <a:endParaRPr lang="en-GB" dirty="0"/>
          </a:p>
          <a:p>
            <a:pPr marL="360363" indent="-360363"/>
            <a:endParaRPr lang="en-GB" dirty="0"/>
          </a:p>
          <a:p>
            <a:pPr marL="360363" indent="-360363"/>
            <a:endParaRPr lang="en-GB" dirty="0"/>
          </a:p>
          <a:p>
            <a:pPr marL="360363" indent="-360363"/>
            <a:endParaRPr lang="en-GB" dirty="0"/>
          </a:p>
        </p:txBody>
      </p:sp>
      <p:sp>
        <p:nvSpPr>
          <p:cNvPr id="3" name="Slide Number Placeholder 2">
            <a:extLst>
              <a:ext uri="{FF2B5EF4-FFF2-40B4-BE49-F238E27FC236}">
                <a16:creationId xmlns:a16="http://schemas.microsoft.com/office/drawing/2014/main" id="{3ED87902-17A6-957E-3E35-237A361EC70F}"/>
              </a:ext>
            </a:extLst>
          </p:cNvPr>
          <p:cNvSpPr>
            <a:spLocks noGrp="1"/>
          </p:cNvSpPr>
          <p:nvPr>
            <p:ph type="sldNum" sz="quarter" idx="12"/>
          </p:nvPr>
        </p:nvSpPr>
        <p:spPr/>
        <p:txBody>
          <a:bodyPr/>
          <a:lstStyle/>
          <a:p>
            <a:fld id="{C1F20633-916C-4931-BD75-711A7E624041}" type="slidenum">
              <a:rPr lang="en-GB" smtClean="0"/>
              <a:t>30</a:t>
            </a:fld>
            <a:endParaRPr lang="en-GB" dirty="0"/>
          </a:p>
        </p:txBody>
      </p:sp>
    </p:spTree>
    <p:extLst>
      <p:ext uri="{BB962C8B-B14F-4D97-AF65-F5344CB8AC3E}">
        <p14:creationId xmlns:p14="http://schemas.microsoft.com/office/powerpoint/2010/main" val="231700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FEEF42-E6E0-411B-8523-BF84BD72B25D}"/>
              </a:ext>
            </a:extLst>
          </p:cNvPr>
          <p:cNvSpPr>
            <a:spLocks noGrp="1"/>
          </p:cNvSpPr>
          <p:nvPr>
            <p:ph type="title"/>
          </p:nvPr>
        </p:nvSpPr>
        <p:spPr>
          <a:xfrm>
            <a:off x="0" y="1"/>
            <a:ext cx="12192000" cy="901520"/>
          </a:xfrm>
          <a:solidFill>
            <a:schemeClr val="accent1"/>
          </a:solidFill>
        </p:spPr>
        <p:txBody>
          <a:bodyPr>
            <a:normAutofit/>
          </a:bodyPr>
          <a:lstStyle/>
          <a:p>
            <a:pPr marL="360363"/>
            <a:r>
              <a:rPr lang="en-GB" b="1" dirty="0">
                <a:solidFill>
                  <a:schemeClr val="bg1"/>
                </a:solidFill>
                <a:latin typeface="+mn-lt"/>
              </a:rPr>
              <a:t>Questions:</a:t>
            </a:r>
          </a:p>
        </p:txBody>
      </p:sp>
      <p:pic>
        <p:nvPicPr>
          <p:cNvPr id="6" name="Content Placeholder 4" descr="Text&#10;&#10;Description automatically generated with low confidence">
            <a:extLst>
              <a:ext uri="{FF2B5EF4-FFF2-40B4-BE49-F238E27FC236}">
                <a16:creationId xmlns:a16="http://schemas.microsoft.com/office/drawing/2014/main" id="{5992CDDB-25C0-42FD-9E3E-B04CC8DAED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EFF396B8-0F57-4A99-A4A1-106717A74984}"/>
              </a:ext>
            </a:extLst>
          </p:cNvPr>
          <p:cNvSpPr>
            <a:spLocks noGrp="1"/>
          </p:cNvSpPr>
          <p:nvPr>
            <p:ph idx="1"/>
          </p:nvPr>
        </p:nvSpPr>
        <p:spPr>
          <a:xfrm>
            <a:off x="354563" y="1101012"/>
            <a:ext cx="10999237" cy="5075951"/>
          </a:xfrm>
        </p:spPr>
        <p:txBody>
          <a:bodyPr>
            <a:normAutofit/>
          </a:bodyPr>
          <a:lstStyle/>
          <a:p>
            <a:pPr lvl="1">
              <a:spcBef>
                <a:spcPts val="300"/>
              </a:spcBef>
            </a:pPr>
            <a:endParaRPr lang="en-GB" sz="3200" dirty="0"/>
          </a:p>
          <a:p>
            <a:pPr marL="457200" lvl="1" indent="0" algn="ctr">
              <a:spcBef>
                <a:spcPts val="300"/>
              </a:spcBef>
              <a:buNone/>
            </a:pPr>
            <a:r>
              <a:rPr lang="en-GB" sz="3200" dirty="0"/>
              <a:t>Any Questions? </a:t>
            </a:r>
          </a:p>
          <a:p>
            <a:pPr lvl="1">
              <a:spcBef>
                <a:spcPts val="300"/>
              </a:spcBef>
            </a:pPr>
            <a:endParaRPr lang="en-GB" sz="3200" dirty="0"/>
          </a:p>
          <a:p>
            <a:pPr marL="914400" lvl="2" indent="0">
              <a:spcBef>
                <a:spcPts val="300"/>
              </a:spcBef>
              <a:buNone/>
            </a:pPr>
            <a:endParaRPr lang="en-GB" sz="3200" dirty="0"/>
          </a:p>
        </p:txBody>
      </p:sp>
      <p:sp>
        <p:nvSpPr>
          <p:cNvPr id="3" name="Slide Number Placeholder 2">
            <a:extLst>
              <a:ext uri="{FF2B5EF4-FFF2-40B4-BE49-F238E27FC236}">
                <a16:creationId xmlns:a16="http://schemas.microsoft.com/office/drawing/2014/main" id="{1D582EC4-5C3C-4729-838D-4D3C3CA65673}"/>
              </a:ext>
            </a:extLst>
          </p:cNvPr>
          <p:cNvSpPr>
            <a:spLocks noGrp="1"/>
          </p:cNvSpPr>
          <p:nvPr>
            <p:ph type="sldNum" sz="quarter" idx="12"/>
          </p:nvPr>
        </p:nvSpPr>
        <p:spPr/>
        <p:txBody>
          <a:bodyPr/>
          <a:lstStyle/>
          <a:p>
            <a:fld id="{C1F20633-916C-4931-BD75-711A7E624041}" type="slidenum">
              <a:rPr lang="en-GB" smtClean="0"/>
              <a:t>31</a:t>
            </a:fld>
            <a:endParaRPr lang="en-GB" dirty="0"/>
          </a:p>
        </p:txBody>
      </p:sp>
      <p:sp>
        <p:nvSpPr>
          <p:cNvPr id="10" name="Content Placeholder 2">
            <a:extLst>
              <a:ext uri="{FF2B5EF4-FFF2-40B4-BE49-F238E27FC236}">
                <a16:creationId xmlns:a16="http://schemas.microsoft.com/office/drawing/2014/main" id="{88AAF18B-8188-4A25-B14E-A120FB4BF3A9}"/>
              </a:ext>
            </a:extLst>
          </p:cNvPr>
          <p:cNvSpPr txBox="1">
            <a:spLocks/>
          </p:cNvSpPr>
          <p:nvPr/>
        </p:nvSpPr>
        <p:spPr>
          <a:xfrm>
            <a:off x="437879" y="1190705"/>
            <a:ext cx="11316242" cy="5075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GB" sz="6000" b="1" i="0" u="sng" strike="noStrike" kern="1200" cap="none" spc="0" normalizeH="0" baseline="0" noProof="0" dirty="0">
              <a:ln>
                <a:noFill/>
              </a:ln>
              <a:effectLst/>
              <a:uLnTx/>
              <a:uFillTx/>
              <a:latin typeface="Arial" panose="020B0604020202020204" pitchFamily="34" charset="0"/>
              <a:ea typeface="Calibri"/>
              <a:cs typeface="Arial" panose="020B0604020202020204" pitchFamily="34" charset="0"/>
            </a:endParaRPr>
          </a:p>
        </p:txBody>
      </p:sp>
      <p:sp>
        <p:nvSpPr>
          <p:cNvPr id="8" name="Content Placeholder 2">
            <a:extLst>
              <a:ext uri="{FF2B5EF4-FFF2-40B4-BE49-F238E27FC236}">
                <a16:creationId xmlns:a16="http://schemas.microsoft.com/office/drawing/2014/main" id="{20382050-5AC8-4C46-B000-42B887254806}"/>
              </a:ext>
            </a:extLst>
          </p:cNvPr>
          <p:cNvSpPr txBox="1">
            <a:spLocks/>
          </p:cNvSpPr>
          <p:nvPr/>
        </p:nvSpPr>
        <p:spPr>
          <a:xfrm>
            <a:off x="2609983" y="2996002"/>
            <a:ext cx="5645428" cy="27609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500"/>
              </a:spcBef>
              <a:buFont typeface="Arial" panose="020B0604020202020204" pitchFamily="34" charset="0"/>
              <a:buNone/>
            </a:pPr>
            <a:endParaRPr lang="en-GB" sz="2000" b="1" dirty="0">
              <a:latin typeface="Arial" panose="020B0604020202020204" pitchFamily="34" charset="0"/>
              <a:cs typeface="Arial" panose="020B0604020202020204" pitchFamily="34" charset="0"/>
            </a:endParaRPr>
          </a:p>
        </p:txBody>
      </p:sp>
      <p:pic>
        <p:nvPicPr>
          <p:cNvPr id="9" name="Picture 2" descr="400+ Best Question Photos · 100% Free Download · Pexels Stock Photos">
            <a:extLst>
              <a:ext uri="{FF2B5EF4-FFF2-40B4-BE49-F238E27FC236}">
                <a16:creationId xmlns:a16="http://schemas.microsoft.com/office/drawing/2014/main" id="{A4E3E44C-A47C-4BC7-9895-428F7004B7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8897" y="2576027"/>
            <a:ext cx="4554503" cy="2757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527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5C46DA-BE5F-4553-92CD-CD92EF07D0D0}"/>
              </a:ext>
            </a:extLst>
          </p:cNvPr>
          <p:cNvSpPr>
            <a:spLocks noGrp="1"/>
          </p:cNvSpPr>
          <p:nvPr>
            <p:ph idx="1"/>
          </p:nvPr>
        </p:nvSpPr>
        <p:spPr>
          <a:xfrm>
            <a:off x="437880" y="1403797"/>
            <a:ext cx="11068319" cy="4638302"/>
          </a:xfrm>
        </p:spPr>
        <p:txBody>
          <a:bodyPr>
            <a:normAutofit/>
          </a:bodyPr>
          <a:lstStyle/>
          <a:p>
            <a:pPr marL="631825" lvl="1" indent="-361950">
              <a:spcBef>
                <a:spcPts val="1000"/>
              </a:spcBef>
            </a:pPr>
            <a:endParaRPr lang="en-GB" sz="2800" dirty="0"/>
          </a:p>
          <a:p>
            <a:endParaRPr lang="en-GB" sz="2800" dirty="0"/>
          </a:p>
          <a:p>
            <a:pPr marL="720725" lvl="1" indent="-360363">
              <a:spcBef>
                <a:spcPts val="1000"/>
              </a:spcBef>
            </a:pPr>
            <a:endParaRPr lang="en-GB" sz="2800" dirty="0"/>
          </a:p>
          <a:p>
            <a:endParaRPr lang="en-GB" dirty="0"/>
          </a:p>
        </p:txBody>
      </p:sp>
      <p:sp>
        <p:nvSpPr>
          <p:cNvPr id="5" name="Title 1">
            <a:extLst>
              <a:ext uri="{FF2B5EF4-FFF2-40B4-BE49-F238E27FC236}">
                <a16:creationId xmlns:a16="http://schemas.microsoft.com/office/drawing/2014/main" id="{E9FEEF42-E6E0-411B-8523-BF84BD72B25D}"/>
              </a:ext>
            </a:extLst>
          </p:cNvPr>
          <p:cNvSpPr>
            <a:spLocks noGrp="1"/>
          </p:cNvSpPr>
          <p:nvPr>
            <p:ph type="title"/>
          </p:nvPr>
        </p:nvSpPr>
        <p:spPr>
          <a:xfrm>
            <a:off x="0" y="1"/>
            <a:ext cx="12192000" cy="901520"/>
          </a:xfrm>
          <a:solidFill>
            <a:schemeClr val="accent1"/>
          </a:solidFill>
        </p:spPr>
        <p:txBody>
          <a:bodyPr/>
          <a:lstStyle/>
          <a:p>
            <a:pPr marL="360363"/>
            <a:r>
              <a:rPr lang="en-GB" b="1" dirty="0">
                <a:solidFill>
                  <a:schemeClr val="bg1"/>
                </a:solidFill>
                <a:latin typeface="+mn-lt"/>
              </a:rPr>
              <a:t>Introduction </a:t>
            </a:r>
          </a:p>
        </p:txBody>
      </p:sp>
      <p:pic>
        <p:nvPicPr>
          <p:cNvPr id="6" name="Content Placeholder 4" descr="Text&#10;&#10;Description automatically generated with low confidence">
            <a:extLst>
              <a:ext uri="{FF2B5EF4-FFF2-40B4-BE49-F238E27FC236}">
                <a16:creationId xmlns:a16="http://schemas.microsoft.com/office/drawing/2014/main" id="{5992CDDB-25C0-42FD-9E3E-B04CC8DAED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7" name="Slide Number Placeholder 6">
            <a:extLst>
              <a:ext uri="{FF2B5EF4-FFF2-40B4-BE49-F238E27FC236}">
                <a16:creationId xmlns:a16="http://schemas.microsoft.com/office/drawing/2014/main" id="{8F731766-4AF3-492A-A420-85FC7ADDA5D5}"/>
              </a:ext>
            </a:extLst>
          </p:cNvPr>
          <p:cNvSpPr>
            <a:spLocks noGrp="1"/>
          </p:cNvSpPr>
          <p:nvPr>
            <p:ph type="sldNum" sz="quarter" idx="12"/>
          </p:nvPr>
        </p:nvSpPr>
        <p:spPr/>
        <p:txBody>
          <a:bodyPr/>
          <a:lstStyle/>
          <a:p>
            <a:fld id="{C1F20633-916C-4931-BD75-711A7E624041}" type="slidenum">
              <a:rPr lang="en-GB" smtClean="0"/>
              <a:t>4</a:t>
            </a:fld>
            <a:endParaRPr lang="en-GB" dirty="0"/>
          </a:p>
        </p:txBody>
      </p:sp>
      <p:sp>
        <p:nvSpPr>
          <p:cNvPr id="9" name="Content Placeholder 2">
            <a:extLst>
              <a:ext uri="{FF2B5EF4-FFF2-40B4-BE49-F238E27FC236}">
                <a16:creationId xmlns:a16="http://schemas.microsoft.com/office/drawing/2014/main" id="{DA5C1B87-78DC-4C67-8912-11F22C1C4DA9}"/>
              </a:ext>
            </a:extLst>
          </p:cNvPr>
          <p:cNvSpPr txBox="1">
            <a:spLocks/>
          </p:cNvSpPr>
          <p:nvPr/>
        </p:nvSpPr>
        <p:spPr>
          <a:xfrm>
            <a:off x="437879" y="1482102"/>
            <a:ext cx="10515600" cy="4351338"/>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7000" dirty="0"/>
              <a:t>Reducing sickness absence is a key area of focus for CRGPA for 2026. </a:t>
            </a:r>
          </a:p>
          <a:p>
            <a:r>
              <a:rPr lang="en-GB" sz="7000" dirty="0"/>
              <a:t>A commitment to reduce sickness absence has been agreed and the aim is to bring absence levels down to 4%. This is currently at 5%.</a:t>
            </a:r>
          </a:p>
          <a:p>
            <a:r>
              <a:rPr lang="en-GB" sz="7000" dirty="0"/>
              <a:t>In aiming to achieve a reduction in sickness absence, a number of actions are taking place, with the main aim to support health and wellbeing at work, sustain a high level of engagement and positive employee experience.</a:t>
            </a:r>
          </a:p>
          <a:p>
            <a:r>
              <a:rPr lang="en-GB" sz="7000" dirty="0"/>
              <a:t>Key Actions:</a:t>
            </a:r>
          </a:p>
          <a:p>
            <a:pPr>
              <a:buFont typeface="Wingdings" panose="05000000000000000000" pitchFamily="2" charset="2"/>
              <a:buChar char="Ø"/>
            </a:pPr>
            <a:r>
              <a:rPr lang="en-GB" sz="7000" dirty="0"/>
              <a:t>Line Manager training </a:t>
            </a:r>
          </a:p>
          <a:p>
            <a:pPr>
              <a:buFont typeface="Wingdings" panose="05000000000000000000" pitchFamily="2" charset="2"/>
              <a:buChar char="Ø"/>
            </a:pPr>
            <a:r>
              <a:rPr lang="en-GB" sz="7000" dirty="0"/>
              <a:t>Greater reporting and analysis </a:t>
            </a:r>
          </a:p>
          <a:p>
            <a:pPr>
              <a:buFont typeface="Wingdings" panose="05000000000000000000" pitchFamily="2" charset="2"/>
              <a:buChar char="Ø"/>
            </a:pPr>
            <a:r>
              <a:rPr lang="en-GB" sz="7000" dirty="0"/>
              <a:t>Greater policy and process control, Including trigger points and accountability.  </a:t>
            </a:r>
          </a:p>
          <a:p>
            <a:pPr>
              <a:buFont typeface="Wingdings" panose="05000000000000000000" pitchFamily="2" charset="2"/>
              <a:buChar char="Ø"/>
            </a:pPr>
            <a:r>
              <a:rPr lang="en-GB" sz="7000" dirty="0"/>
              <a:t>Greater HR involvement and support. </a:t>
            </a:r>
          </a:p>
          <a:p>
            <a:pPr>
              <a:buFont typeface="Wingdings" panose="05000000000000000000" pitchFamily="2" charset="2"/>
              <a:buChar char="Ø"/>
            </a:pPr>
            <a:r>
              <a:rPr lang="en-GB" sz="7000" dirty="0"/>
              <a:t> Greater use of preventative measures to support improvement in reduction of sickness absence focused on health and wellbeing. 		</a:t>
            </a:r>
          </a:p>
          <a:p>
            <a:pPr marL="0" indent="0">
              <a:buNone/>
            </a:pPr>
            <a:r>
              <a:rPr lang="en-GB" sz="7000" dirty="0"/>
              <a:t>			</a:t>
            </a:r>
            <a:r>
              <a:rPr lang="en-GB" sz="5400" dirty="0"/>
              <a:t>	</a:t>
            </a:r>
          </a:p>
        </p:txBody>
      </p:sp>
    </p:spTree>
    <p:extLst>
      <p:ext uri="{BB962C8B-B14F-4D97-AF65-F5344CB8AC3E}">
        <p14:creationId xmlns:p14="http://schemas.microsoft.com/office/powerpoint/2010/main" val="81428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6E009-A6E1-1674-86E0-1227113429D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4C43F70-B0B1-5DE3-66DB-6F787D50D630}"/>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Absence Data</a:t>
            </a:r>
          </a:p>
        </p:txBody>
      </p:sp>
      <p:pic>
        <p:nvPicPr>
          <p:cNvPr id="6" name="Content Placeholder 4" descr="Text&#10;&#10;Description automatically generated with low confidence">
            <a:extLst>
              <a:ext uri="{FF2B5EF4-FFF2-40B4-BE49-F238E27FC236}">
                <a16:creationId xmlns:a16="http://schemas.microsoft.com/office/drawing/2014/main" id="{43D54EE7-3F43-523F-EA01-7D4B0BF51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7" name="Slide Number Placeholder 6">
            <a:extLst>
              <a:ext uri="{FF2B5EF4-FFF2-40B4-BE49-F238E27FC236}">
                <a16:creationId xmlns:a16="http://schemas.microsoft.com/office/drawing/2014/main" id="{4B80DB2B-0C49-F23F-065A-AE5B23AFE0FA}"/>
              </a:ext>
            </a:extLst>
          </p:cNvPr>
          <p:cNvSpPr>
            <a:spLocks noGrp="1"/>
          </p:cNvSpPr>
          <p:nvPr>
            <p:ph type="sldNum" sz="quarter" idx="12"/>
          </p:nvPr>
        </p:nvSpPr>
        <p:spPr/>
        <p:txBody>
          <a:bodyPr/>
          <a:lstStyle/>
          <a:p>
            <a:fld id="{C1F20633-916C-4931-BD75-711A7E624041}" type="slidenum">
              <a:rPr lang="en-GB" smtClean="0"/>
              <a:t>5</a:t>
            </a:fld>
            <a:endParaRPr lang="en-GB" dirty="0"/>
          </a:p>
        </p:txBody>
      </p:sp>
      <p:graphicFrame>
        <p:nvGraphicFramePr>
          <p:cNvPr id="9" name="Chart 8">
            <a:extLst>
              <a:ext uri="{FF2B5EF4-FFF2-40B4-BE49-F238E27FC236}">
                <a16:creationId xmlns:a16="http://schemas.microsoft.com/office/drawing/2014/main" id="{EFC8594F-19EE-5C5D-3085-D5292CB8EAB7}"/>
              </a:ext>
            </a:extLst>
          </p:cNvPr>
          <p:cNvGraphicFramePr>
            <a:graphicFrameLocks/>
          </p:cNvGraphicFramePr>
          <p:nvPr>
            <p:extLst>
              <p:ext uri="{D42A27DB-BD31-4B8C-83A1-F6EECF244321}">
                <p14:modId xmlns:p14="http://schemas.microsoft.com/office/powerpoint/2010/main" val="2365434180"/>
              </p:ext>
            </p:extLst>
          </p:nvPr>
        </p:nvGraphicFramePr>
        <p:xfrm>
          <a:off x="204372" y="1025611"/>
          <a:ext cx="5163852" cy="28445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DC64BC4A-A00B-AC91-347F-DC62323CDA19}"/>
              </a:ext>
            </a:extLst>
          </p:cNvPr>
          <p:cNvGraphicFramePr>
            <a:graphicFrameLocks/>
          </p:cNvGraphicFramePr>
          <p:nvPr>
            <p:extLst>
              <p:ext uri="{D42A27DB-BD31-4B8C-83A1-F6EECF244321}">
                <p14:modId xmlns:p14="http://schemas.microsoft.com/office/powerpoint/2010/main" val="1429735268"/>
              </p:ext>
            </p:extLst>
          </p:nvPr>
        </p:nvGraphicFramePr>
        <p:xfrm>
          <a:off x="5668905" y="1025610"/>
          <a:ext cx="5630562" cy="284453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78E8B592-B3EF-C397-CE51-254C99A185D3}"/>
              </a:ext>
            </a:extLst>
          </p:cNvPr>
          <p:cNvGraphicFramePr>
            <a:graphicFrameLocks/>
          </p:cNvGraphicFramePr>
          <p:nvPr>
            <p:extLst>
              <p:ext uri="{D42A27DB-BD31-4B8C-83A1-F6EECF244321}">
                <p14:modId xmlns:p14="http://schemas.microsoft.com/office/powerpoint/2010/main" val="1726251335"/>
              </p:ext>
            </p:extLst>
          </p:nvPr>
        </p:nvGraphicFramePr>
        <p:xfrm>
          <a:off x="204372" y="3984625"/>
          <a:ext cx="5163852" cy="2736850"/>
        </p:xfrm>
        <a:graphic>
          <a:graphicData uri="http://schemas.openxmlformats.org/drawingml/2006/chart">
            <c:chart xmlns:c="http://schemas.openxmlformats.org/drawingml/2006/chart" xmlns:r="http://schemas.openxmlformats.org/officeDocument/2006/relationships" r:id="rId6"/>
          </a:graphicData>
        </a:graphic>
      </p:graphicFrame>
      <p:sp>
        <p:nvSpPr>
          <p:cNvPr id="14" name="TextBox 13">
            <a:extLst>
              <a:ext uri="{FF2B5EF4-FFF2-40B4-BE49-F238E27FC236}">
                <a16:creationId xmlns:a16="http://schemas.microsoft.com/office/drawing/2014/main" id="{1572A56C-8127-86D0-40FC-5EDFEEA92B56}"/>
              </a:ext>
            </a:extLst>
          </p:cNvPr>
          <p:cNvSpPr txBox="1"/>
          <p:nvPr/>
        </p:nvSpPr>
        <p:spPr>
          <a:xfrm>
            <a:off x="6538542" y="4432746"/>
            <a:ext cx="4144116" cy="1923604"/>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a:spAutoFit/>
          </a:bodyPr>
          <a:lstStyle/>
          <a:p>
            <a:pPr marL="360363" indent="-360363"/>
            <a:r>
              <a:rPr lang="en-GB" sz="1700" dirty="0"/>
              <a:t>The </a:t>
            </a:r>
            <a:r>
              <a:rPr lang="en-GB" sz="1700" b="1" dirty="0"/>
              <a:t>top reasons </a:t>
            </a:r>
            <a:r>
              <a:rPr lang="en-GB" sz="1700" dirty="0"/>
              <a:t>for absence include:</a:t>
            </a:r>
          </a:p>
          <a:p>
            <a:pPr marL="360363" indent="-360363"/>
            <a:endParaRPr lang="en-GB" sz="1700" dirty="0"/>
          </a:p>
          <a:p>
            <a:pPr lvl="1">
              <a:buFont typeface="Wingdings" panose="05000000000000000000" pitchFamily="2" charset="2"/>
              <a:buChar char="Ø"/>
            </a:pPr>
            <a:r>
              <a:rPr lang="en-GB" sz="1700" dirty="0"/>
              <a:t> Mental Health (stress and anxiety)</a:t>
            </a:r>
          </a:p>
          <a:p>
            <a:pPr lvl="1">
              <a:buFont typeface="Wingdings" panose="05000000000000000000" pitchFamily="2" charset="2"/>
              <a:buChar char="Ø"/>
            </a:pPr>
            <a:r>
              <a:rPr lang="en-GB" sz="1700" dirty="0"/>
              <a:t> Respiratory and Viral (cold and flu) </a:t>
            </a:r>
          </a:p>
          <a:p>
            <a:pPr lvl="1">
              <a:buFont typeface="Wingdings" panose="05000000000000000000" pitchFamily="2" charset="2"/>
              <a:buChar char="Ø"/>
            </a:pPr>
            <a:r>
              <a:rPr lang="en-GB" sz="1700" dirty="0"/>
              <a:t> Gastro (D&amp;V)</a:t>
            </a:r>
          </a:p>
          <a:p>
            <a:pPr lvl="1">
              <a:buFont typeface="Wingdings" panose="05000000000000000000" pitchFamily="2" charset="2"/>
              <a:buChar char="Ø"/>
            </a:pPr>
            <a:r>
              <a:rPr lang="en-GB" sz="1700" dirty="0"/>
              <a:t> Musculoskeletal</a:t>
            </a:r>
          </a:p>
          <a:p>
            <a:pPr lvl="1">
              <a:buFont typeface="Wingdings" panose="05000000000000000000" pitchFamily="2" charset="2"/>
              <a:buChar char="Ø"/>
            </a:pPr>
            <a:r>
              <a:rPr lang="en-GB" sz="1700" dirty="0"/>
              <a:t> Headaches </a:t>
            </a:r>
          </a:p>
        </p:txBody>
      </p:sp>
    </p:spTree>
    <p:extLst>
      <p:ext uri="{BB962C8B-B14F-4D97-AF65-F5344CB8AC3E}">
        <p14:creationId xmlns:p14="http://schemas.microsoft.com/office/powerpoint/2010/main" val="680473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B9EA3-B588-0746-CEAA-18625811BF3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5EFFE8C-884E-4709-586E-31AB8F85CF78}"/>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Types of Absence </a:t>
            </a:r>
          </a:p>
        </p:txBody>
      </p:sp>
      <p:pic>
        <p:nvPicPr>
          <p:cNvPr id="6" name="Content Placeholder 4" descr="Text&#10;&#10;Description automatically generated with low confidence">
            <a:extLst>
              <a:ext uri="{FF2B5EF4-FFF2-40B4-BE49-F238E27FC236}">
                <a16:creationId xmlns:a16="http://schemas.microsoft.com/office/drawing/2014/main" id="{8D9B59AD-3A0D-240B-ABC6-0DD5073EB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CD619E1E-1C8F-5D47-3A27-28A80CDCE423}"/>
              </a:ext>
            </a:extLst>
          </p:cNvPr>
          <p:cNvSpPr>
            <a:spLocks noGrp="1"/>
          </p:cNvSpPr>
          <p:nvPr>
            <p:ph idx="1"/>
          </p:nvPr>
        </p:nvSpPr>
        <p:spPr>
          <a:xfrm>
            <a:off x="354563" y="1101012"/>
            <a:ext cx="10999237" cy="5075951"/>
          </a:xfrm>
        </p:spPr>
        <p:txBody>
          <a:bodyPr>
            <a:normAutofit/>
          </a:bodyPr>
          <a:lstStyle/>
          <a:p>
            <a:pPr marL="360363" indent="-360363"/>
            <a:r>
              <a:rPr lang="en-GB" dirty="0"/>
              <a:t>Under the CRGPA Annual Leave Staff Sickness Policy there are different types of absences:</a:t>
            </a:r>
          </a:p>
          <a:p>
            <a:pPr>
              <a:buFont typeface="Wingdings" panose="05000000000000000000" pitchFamily="2" charset="2"/>
              <a:buChar char="Ø"/>
            </a:pPr>
            <a:endParaRPr lang="en-GB" dirty="0"/>
          </a:p>
          <a:p>
            <a:pPr>
              <a:buFont typeface="Wingdings" panose="05000000000000000000" pitchFamily="2" charset="2"/>
              <a:buChar char="Ø"/>
            </a:pPr>
            <a:r>
              <a:rPr lang="en-GB" dirty="0"/>
              <a:t>Long term absence</a:t>
            </a:r>
          </a:p>
          <a:p>
            <a:pPr>
              <a:buFont typeface="Wingdings" panose="05000000000000000000" pitchFamily="2" charset="2"/>
              <a:buChar char="Ø"/>
            </a:pPr>
            <a:r>
              <a:rPr lang="en-GB" dirty="0"/>
              <a:t>Short term absence </a:t>
            </a:r>
          </a:p>
          <a:p>
            <a:pPr>
              <a:buFont typeface="Wingdings" panose="05000000000000000000" pitchFamily="2" charset="2"/>
              <a:buChar char="Ø"/>
            </a:pPr>
            <a:endParaRPr lang="en-GB" dirty="0"/>
          </a:p>
          <a:p>
            <a:r>
              <a:rPr lang="en-GB" dirty="0"/>
              <a:t>There are other types of absence other CRGPA polices for example; Special Leave, Compassionate Leave etc.  </a:t>
            </a:r>
          </a:p>
          <a:p>
            <a:pPr lvl="2">
              <a:spcBef>
                <a:spcPts val="300"/>
              </a:spcBef>
            </a:pPr>
            <a:endParaRPr lang="en-GB" dirty="0"/>
          </a:p>
        </p:txBody>
      </p:sp>
      <p:sp>
        <p:nvSpPr>
          <p:cNvPr id="3" name="Slide Number Placeholder 2">
            <a:extLst>
              <a:ext uri="{FF2B5EF4-FFF2-40B4-BE49-F238E27FC236}">
                <a16:creationId xmlns:a16="http://schemas.microsoft.com/office/drawing/2014/main" id="{0DBF3750-FE8B-5FE6-03D0-1CF8E32218ED}"/>
              </a:ext>
            </a:extLst>
          </p:cNvPr>
          <p:cNvSpPr>
            <a:spLocks noGrp="1"/>
          </p:cNvSpPr>
          <p:nvPr>
            <p:ph type="sldNum" sz="quarter" idx="12"/>
          </p:nvPr>
        </p:nvSpPr>
        <p:spPr/>
        <p:txBody>
          <a:bodyPr/>
          <a:lstStyle/>
          <a:p>
            <a:fld id="{C1F20633-916C-4931-BD75-711A7E624041}" type="slidenum">
              <a:rPr lang="en-GB" smtClean="0"/>
              <a:t>6</a:t>
            </a:fld>
            <a:endParaRPr lang="en-GB" dirty="0"/>
          </a:p>
        </p:txBody>
      </p:sp>
    </p:spTree>
    <p:extLst>
      <p:ext uri="{BB962C8B-B14F-4D97-AF65-F5344CB8AC3E}">
        <p14:creationId xmlns:p14="http://schemas.microsoft.com/office/powerpoint/2010/main" val="100182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77D9B-1B13-4136-9FB7-23F56EC8941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B417C7C-DD2F-A825-9E45-F6076300790A}"/>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What is the Cause of Absenteeism </a:t>
            </a:r>
          </a:p>
        </p:txBody>
      </p:sp>
      <p:pic>
        <p:nvPicPr>
          <p:cNvPr id="6" name="Content Placeholder 4" descr="Text&#10;&#10;Description automatically generated with low confidence">
            <a:extLst>
              <a:ext uri="{FF2B5EF4-FFF2-40B4-BE49-F238E27FC236}">
                <a16:creationId xmlns:a16="http://schemas.microsoft.com/office/drawing/2014/main" id="{B149F6E8-03BD-37A9-C330-409B8BF25A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pic>
        <p:nvPicPr>
          <p:cNvPr id="7" name="Content Placeholder 6" descr="Question mark on green pastel background">
            <a:extLst>
              <a:ext uri="{FF2B5EF4-FFF2-40B4-BE49-F238E27FC236}">
                <a16:creationId xmlns:a16="http://schemas.microsoft.com/office/drawing/2014/main" id="{EF4B87FE-529D-90DC-E223-7E589315C68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470414" y="1101725"/>
            <a:ext cx="6766984" cy="5075238"/>
          </a:xfrm>
        </p:spPr>
      </p:pic>
      <p:sp>
        <p:nvSpPr>
          <p:cNvPr id="3" name="Slide Number Placeholder 2">
            <a:extLst>
              <a:ext uri="{FF2B5EF4-FFF2-40B4-BE49-F238E27FC236}">
                <a16:creationId xmlns:a16="http://schemas.microsoft.com/office/drawing/2014/main" id="{4D28850F-A1AA-ED8C-7782-62750FEA97B5}"/>
              </a:ext>
            </a:extLst>
          </p:cNvPr>
          <p:cNvSpPr>
            <a:spLocks noGrp="1"/>
          </p:cNvSpPr>
          <p:nvPr>
            <p:ph type="sldNum" sz="quarter" idx="12"/>
          </p:nvPr>
        </p:nvSpPr>
        <p:spPr/>
        <p:txBody>
          <a:bodyPr/>
          <a:lstStyle/>
          <a:p>
            <a:fld id="{C1F20633-916C-4931-BD75-711A7E624041}" type="slidenum">
              <a:rPr lang="en-GB" smtClean="0"/>
              <a:t>7</a:t>
            </a:fld>
            <a:endParaRPr lang="en-GB" dirty="0"/>
          </a:p>
        </p:txBody>
      </p:sp>
    </p:spTree>
    <p:extLst>
      <p:ext uri="{BB962C8B-B14F-4D97-AF65-F5344CB8AC3E}">
        <p14:creationId xmlns:p14="http://schemas.microsoft.com/office/powerpoint/2010/main" val="100921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861BB-6EB5-46A6-E25E-5422B75493F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275AA17-330A-AC77-FF15-B832BB8FBE30}"/>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Short Term Absence </a:t>
            </a:r>
          </a:p>
        </p:txBody>
      </p:sp>
      <p:pic>
        <p:nvPicPr>
          <p:cNvPr id="6" name="Content Placeholder 4" descr="Text&#10;&#10;Description automatically generated with low confidence">
            <a:extLst>
              <a:ext uri="{FF2B5EF4-FFF2-40B4-BE49-F238E27FC236}">
                <a16:creationId xmlns:a16="http://schemas.microsoft.com/office/drawing/2014/main" id="{E65AE14D-FC0F-8342-5169-10B26E284A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3882BB34-1533-A89C-F750-85BC67AA0C9A}"/>
              </a:ext>
            </a:extLst>
          </p:cNvPr>
          <p:cNvSpPr>
            <a:spLocks noGrp="1"/>
          </p:cNvSpPr>
          <p:nvPr>
            <p:ph idx="1"/>
          </p:nvPr>
        </p:nvSpPr>
        <p:spPr>
          <a:xfrm>
            <a:off x="354563" y="1101012"/>
            <a:ext cx="10999237" cy="5075951"/>
          </a:xfrm>
        </p:spPr>
        <p:txBody>
          <a:bodyPr>
            <a:normAutofit/>
          </a:bodyPr>
          <a:lstStyle/>
          <a:p>
            <a:pPr marL="360363" indent="-360363"/>
            <a:r>
              <a:rPr lang="en-GB" dirty="0"/>
              <a:t>This is mainly your cold/flu/headache/sickness bug types of illnesses. Normally last up to one week</a:t>
            </a:r>
          </a:p>
          <a:p>
            <a:pPr marL="360363" indent="-360363"/>
            <a:r>
              <a:rPr lang="en-GB" dirty="0"/>
              <a:t>This type of absence can cause the most disruption due to being less predictable. </a:t>
            </a:r>
          </a:p>
          <a:p>
            <a:pPr lvl="2">
              <a:spcBef>
                <a:spcPts val="300"/>
              </a:spcBef>
            </a:pPr>
            <a:endParaRPr lang="en-GB" dirty="0"/>
          </a:p>
        </p:txBody>
      </p:sp>
      <p:sp>
        <p:nvSpPr>
          <p:cNvPr id="3" name="Slide Number Placeholder 2">
            <a:extLst>
              <a:ext uri="{FF2B5EF4-FFF2-40B4-BE49-F238E27FC236}">
                <a16:creationId xmlns:a16="http://schemas.microsoft.com/office/drawing/2014/main" id="{FFBA71E1-D097-401C-269F-3C89349E9D0F}"/>
              </a:ext>
            </a:extLst>
          </p:cNvPr>
          <p:cNvSpPr>
            <a:spLocks noGrp="1"/>
          </p:cNvSpPr>
          <p:nvPr>
            <p:ph type="sldNum" sz="quarter" idx="12"/>
          </p:nvPr>
        </p:nvSpPr>
        <p:spPr/>
        <p:txBody>
          <a:bodyPr/>
          <a:lstStyle/>
          <a:p>
            <a:fld id="{C1F20633-916C-4931-BD75-711A7E624041}" type="slidenum">
              <a:rPr lang="en-GB" smtClean="0"/>
              <a:t>8</a:t>
            </a:fld>
            <a:endParaRPr lang="en-GB" dirty="0"/>
          </a:p>
        </p:txBody>
      </p:sp>
    </p:spTree>
    <p:extLst>
      <p:ext uri="{BB962C8B-B14F-4D97-AF65-F5344CB8AC3E}">
        <p14:creationId xmlns:p14="http://schemas.microsoft.com/office/powerpoint/2010/main" val="2950255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58172-F13C-2D1B-0078-AC8C7BF2E3F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B4AC636-4C0D-5BAE-394A-A36EBB639E1A}"/>
              </a:ext>
            </a:extLst>
          </p:cNvPr>
          <p:cNvSpPr>
            <a:spLocks noGrp="1"/>
          </p:cNvSpPr>
          <p:nvPr>
            <p:ph type="title"/>
          </p:nvPr>
        </p:nvSpPr>
        <p:spPr>
          <a:xfrm>
            <a:off x="0" y="1"/>
            <a:ext cx="12192000" cy="901520"/>
          </a:xfrm>
          <a:solidFill>
            <a:srgbClr val="009999"/>
          </a:solidFill>
        </p:spPr>
        <p:txBody>
          <a:bodyPr/>
          <a:lstStyle/>
          <a:p>
            <a:pPr marL="360363"/>
            <a:r>
              <a:rPr lang="en-GB" b="1" dirty="0">
                <a:solidFill>
                  <a:schemeClr val="bg1"/>
                </a:solidFill>
                <a:latin typeface="+mn-lt"/>
              </a:rPr>
              <a:t>Short Term Absence Process 1 </a:t>
            </a:r>
          </a:p>
        </p:txBody>
      </p:sp>
      <p:pic>
        <p:nvPicPr>
          <p:cNvPr id="6" name="Content Placeholder 4" descr="Text&#10;&#10;Description automatically generated with low confidence">
            <a:extLst>
              <a:ext uri="{FF2B5EF4-FFF2-40B4-BE49-F238E27FC236}">
                <a16:creationId xmlns:a16="http://schemas.microsoft.com/office/drawing/2014/main" id="{EC38CC4D-DC12-1054-E24C-918269A78B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79" y="6099769"/>
            <a:ext cx="2612264" cy="459187"/>
          </a:xfrm>
          <a:prstGeom prst="rect">
            <a:avLst/>
          </a:prstGeom>
        </p:spPr>
      </p:pic>
      <p:sp>
        <p:nvSpPr>
          <p:cNvPr id="4" name="Content Placeholder 3">
            <a:extLst>
              <a:ext uri="{FF2B5EF4-FFF2-40B4-BE49-F238E27FC236}">
                <a16:creationId xmlns:a16="http://schemas.microsoft.com/office/drawing/2014/main" id="{EB3A1CAA-D3CE-78C7-7E96-80DA40CA8910}"/>
              </a:ext>
            </a:extLst>
          </p:cNvPr>
          <p:cNvSpPr>
            <a:spLocks noGrp="1"/>
          </p:cNvSpPr>
          <p:nvPr>
            <p:ph idx="1"/>
          </p:nvPr>
        </p:nvSpPr>
        <p:spPr>
          <a:xfrm>
            <a:off x="354563" y="1101012"/>
            <a:ext cx="10999237" cy="5075951"/>
          </a:xfrm>
        </p:spPr>
        <p:txBody>
          <a:bodyPr>
            <a:normAutofit/>
          </a:bodyPr>
          <a:lstStyle/>
          <a:p>
            <a:pPr marL="0" indent="0">
              <a:buNone/>
            </a:pPr>
            <a:r>
              <a:rPr lang="en-GB" b="1" dirty="0"/>
              <a:t>Reporting </a:t>
            </a:r>
          </a:p>
          <a:p>
            <a:pPr marL="360363" indent="-360363"/>
            <a:r>
              <a:rPr lang="en-GB" dirty="0"/>
              <a:t>Employee must report their absence. No harm for a manager to ask for the reason for the absence and how long the employee thinks they will be off for. </a:t>
            </a:r>
          </a:p>
          <a:p>
            <a:pPr marL="360363" indent="-360363"/>
            <a:r>
              <a:rPr lang="en-GB" dirty="0"/>
              <a:t>An employee must report their absence every day they off are unless they submit a GP note/fit note. </a:t>
            </a:r>
          </a:p>
          <a:p>
            <a:pPr marL="360363" indent="-360363"/>
            <a:r>
              <a:rPr lang="en-GB" dirty="0"/>
              <a:t>The employee must ensure they report their absence to the appropriate person at the appropriate time. Failure to follow the reporting process, may lead to an absence being AWOL which is a conduct issue. </a:t>
            </a:r>
          </a:p>
          <a:p>
            <a:pPr marL="360363" indent="-360363"/>
            <a:r>
              <a:rPr lang="en-GB" dirty="0"/>
              <a:t>Once the employee has reported their absence this must be logged on Cezanne so there is a record of this absence. </a:t>
            </a:r>
          </a:p>
          <a:p>
            <a:pPr lvl="2">
              <a:spcBef>
                <a:spcPts val="300"/>
              </a:spcBef>
            </a:pPr>
            <a:endParaRPr lang="en-GB" dirty="0"/>
          </a:p>
        </p:txBody>
      </p:sp>
      <p:sp>
        <p:nvSpPr>
          <p:cNvPr id="3" name="Slide Number Placeholder 2">
            <a:extLst>
              <a:ext uri="{FF2B5EF4-FFF2-40B4-BE49-F238E27FC236}">
                <a16:creationId xmlns:a16="http://schemas.microsoft.com/office/drawing/2014/main" id="{82ED72F6-AEA9-481A-7D69-165E88A50579}"/>
              </a:ext>
            </a:extLst>
          </p:cNvPr>
          <p:cNvSpPr>
            <a:spLocks noGrp="1"/>
          </p:cNvSpPr>
          <p:nvPr>
            <p:ph type="sldNum" sz="quarter" idx="12"/>
          </p:nvPr>
        </p:nvSpPr>
        <p:spPr/>
        <p:txBody>
          <a:bodyPr/>
          <a:lstStyle/>
          <a:p>
            <a:fld id="{C1F20633-916C-4931-BD75-711A7E624041}" type="slidenum">
              <a:rPr lang="en-GB" smtClean="0"/>
              <a:t>9</a:t>
            </a:fld>
            <a:endParaRPr lang="en-GB" dirty="0"/>
          </a:p>
        </p:txBody>
      </p:sp>
    </p:spTree>
    <p:extLst>
      <p:ext uri="{BB962C8B-B14F-4D97-AF65-F5344CB8AC3E}">
        <p14:creationId xmlns:p14="http://schemas.microsoft.com/office/powerpoint/2010/main" val="2017489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2509</TotalTime>
  <Words>2334</Words>
  <Application>Microsoft Office PowerPoint</Application>
  <PresentationFormat>Widescreen</PresentationFormat>
  <Paragraphs>397</Paragraphs>
  <Slides>31</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Courier New</vt:lpstr>
      <vt:lpstr>Wingdings</vt:lpstr>
      <vt:lpstr>Office Theme</vt:lpstr>
      <vt:lpstr>Absence Management Training  </vt:lpstr>
      <vt:lpstr>Training </vt:lpstr>
      <vt:lpstr>Agenda</vt:lpstr>
      <vt:lpstr>Introduction </vt:lpstr>
      <vt:lpstr>Absence Data</vt:lpstr>
      <vt:lpstr>Types of Absence </vt:lpstr>
      <vt:lpstr>What is the Cause of Absenteeism </vt:lpstr>
      <vt:lpstr>Short Term Absence </vt:lpstr>
      <vt:lpstr>Short Term Absence Process 1 </vt:lpstr>
      <vt:lpstr>Short Term Absence Process 2 </vt:lpstr>
      <vt:lpstr>Short Term Absence Process 3</vt:lpstr>
      <vt:lpstr>Absence Review 1</vt:lpstr>
      <vt:lpstr>Absence Review 2</vt:lpstr>
      <vt:lpstr>Absence Review 3</vt:lpstr>
      <vt:lpstr>Long Term Absence </vt:lpstr>
      <vt:lpstr>Long Term Absence Process 1</vt:lpstr>
      <vt:lpstr>Long Term Absence Process 2</vt:lpstr>
      <vt:lpstr>Other Absences </vt:lpstr>
      <vt:lpstr>CRGPA Policy </vt:lpstr>
      <vt:lpstr>Benefits of Absence Management </vt:lpstr>
      <vt:lpstr>Impact of Poor Absence Management </vt:lpstr>
      <vt:lpstr>Prevention and Early Intervention </vt:lpstr>
      <vt:lpstr>  Scenario 1 </vt:lpstr>
      <vt:lpstr>  Scenario 2 </vt:lpstr>
      <vt:lpstr>  Scenario 3 </vt:lpstr>
      <vt:lpstr>  Scenario 4</vt:lpstr>
      <vt:lpstr>  Scenario 5</vt:lpstr>
      <vt:lpstr>  Examples</vt:lpstr>
      <vt:lpstr>  Conclusion </vt:lpstr>
      <vt:lpstr>Where Can I Get Support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HR REVIEW Summary of Dearden HR Report</dc:title>
  <dc:creator>SANDHU, Daljit (COVENTRY &amp; RUGBY GP ALLIANCE LIMITED)</dc:creator>
  <cp:lastModifiedBy>TAHIR, Ahmed (COVENTRY &amp; RUGBY GP ALLIANCE LIMITED)</cp:lastModifiedBy>
  <cp:revision>139</cp:revision>
  <cp:lastPrinted>2023-02-09T17:05:57Z</cp:lastPrinted>
  <dcterms:created xsi:type="dcterms:W3CDTF">2023-01-10T11:17:42Z</dcterms:created>
  <dcterms:modified xsi:type="dcterms:W3CDTF">2026-03-24T13:53:59Z</dcterms:modified>
</cp:coreProperties>
</file>