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5" r:id="rId3"/>
    <p:sldId id="260" r:id="rId4"/>
    <p:sldId id="276" r:id="rId5"/>
    <p:sldId id="274" r:id="rId6"/>
    <p:sldId id="263" r:id="rId7"/>
    <p:sldId id="268" r:id="rId8"/>
    <p:sldId id="26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4CBCD72B-ED21-4BA0-BE2B-67A745BFDE08}">
          <p14:sldIdLst>
            <p14:sldId id="258"/>
            <p14:sldId id="275"/>
            <p14:sldId id="260"/>
            <p14:sldId id="276"/>
            <p14:sldId id="274"/>
            <p14:sldId id="263"/>
            <p14:sldId id="268"/>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E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1" autoAdjust="0"/>
  </p:normalViewPr>
  <p:slideViewPr>
    <p:cSldViewPr>
      <p:cViewPr varScale="1">
        <p:scale>
          <a:sx n="62" d="100"/>
          <a:sy n="62" d="100"/>
        </p:scale>
        <p:origin x="140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PAlliance_Cover">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34200" y="381000"/>
            <a:ext cx="1666667" cy="2152381"/>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98051"/>
            <a:ext cx="9144000" cy="1175908"/>
          </a:xfrm>
          <a:prstGeom prst="rect">
            <a:avLst/>
          </a:prstGeom>
        </p:spPr>
      </p:pic>
      <p:sp>
        <p:nvSpPr>
          <p:cNvPr id="10" name="Text Placeholder 9"/>
          <p:cNvSpPr>
            <a:spLocks noGrp="1"/>
          </p:cNvSpPr>
          <p:nvPr>
            <p:ph type="body" sz="quarter" idx="10"/>
          </p:nvPr>
        </p:nvSpPr>
        <p:spPr>
          <a:xfrm>
            <a:off x="1219200" y="2533650"/>
            <a:ext cx="6548438" cy="11239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9"/>
          <p:cNvSpPr>
            <a:spLocks noGrp="1"/>
          </p:cNvSpPr>
          <p:nvPr>
            <p:ph type="body" sz="quarter" idx="11"/>
          </p:nvPr>
        </p:nvSpPr>
        <p:spPr>
          <a:xfrm>
            <a:off x="2286000" y="4267200"/>
            <a:ext cx="6548438" cy="11239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0505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GPAlliance_Cov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98051"/>
            <a:ext cx="9144000" cy="1175908"/>
          </a:xfrm>
          <a:prstGeom prst="rect">
            <a:avLst/>
          </a:prstGeom>
        </p:spPr>
      </p:pic>
      <p:sp>
        <p:nvSpPr>
          <p:cNvPr id="3" name="Text Placeholder 2"/>
          <p:cNvSpPr>
            <a:spLocks noGrp="1"/>
          </p:cNvSpPr>
          <p:nvPr>
            <p:ph type="body" sz="quarter" idx="10" hasCustomPrompt="1"/>
          </p:nvPr>
        </p:nvSpPr>
        <p:spPr>
          <a:xfrm>
            <a:off x="723900" y="762000"/>
            <a:ext cx="7658100" cy="685800"/>
          </a:xfrm>
        </p:spPr>
        <p:txBody>
          <a:bodyPr>
            <a:noAutofit/>
          </a:bodyPr>
          <a:lstStyle>
            <a:lvl1pPr marL="0" indent="0">
              <a:buNone/>
              <a:defRPr sz="4000"/>
            </a:lvl1pPr>
          </a:lstStyle>
          <a:p>
            <a:pPr lvl="0"/>
            <a:r>
              <a:rPr lang="en-US" dirty="0"/>
              <a:t>Title</a:t>
            </a:r>
            <a:endParaRPr lang="en-GB" dirty="0"/>
          </a:p>
        </p:txBody>
      </p:sp>
      <p:sp>
        <p:nvSpPr>
          <p:cNvPr id="5" name="Content Placeholder 4"/>
          <p:cNvSpPr>
            <a:spLocks noGrp="1"/>
          </p:cNvSpPr>
          <p:nvPr>
            <p:ph sz="quarter" idx="11"/>
          </p:nvPr>
        </p:nvSpPr>
        <p:spPr>
          <a:xfrm>
            <a:off x="723900" y="2362200"/>
            <a:ext cx="7658100" cy="3581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83526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19200" y="2057400"/>
            <a:ext cx="6548438" cy="2057400"/>
          </a:xfrm>
        </p:spPr>
        <p:txBody>
          <a:bodyPr>
            <a:normAutofit fontScale="85000" lnSpcReduction="10000"/>
          </a:bodyPr>
          <a:lstStyle/>
          <a:p>
            <a:pPr marL="0" indent="0" algn="ctr">
              <a:buNone/>
            </a:pPr>
            <a:endParaRPr lang="en-GB" sz="4000" dirty="0"/>
          </a:p>
          <a:p>
            <a:pPr marL="0" indent="0" algn="ctr">
              <a:buNone/>
            </a:pPr>
            <a:r>
              <a:rPr lang="en-GB" sz="7200" b="1" dirty="0">
                <a:solidFill>
                  <a:srgbClr val="00AEA3"/>
                </a:solidFill>
              </a:rPr>
              <a:t>Incident Reporting</a:t>
            </a:r>
          </a:p>
        </p:txBody>
      </p:sp>
    </p:spTree>
    <p:extLst>
      <p:ext uri="{BB962C8B-B14F-4D97-AF65-F5344CB8AC3E}">
        <p14:creationId xmlns:p14="http://schemas.microsoft.com/office/powerpoint/2010/main" val="2546527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200428"/>
            <a:ext cx="828467" cy="1069905"/>
          </a:xfrm>
          <a:prstGeom prst="rect">
            <a:avLst/>
          </a:prstGeom>
        </p:spPr>
      </p:pic>
      <p:sp>
        <p:nvSpPr>
          <p:cNvPr id="2" name="Title 1"/>
          <p:cNvSpPr>
            <a:spLocks noGrp="1"/>
          </p:cNvSpPr>
          <p:nvPr>
            <p:ph type="title"/>
          </p:nvPr>
        </p:nvSpPr>
        <p:spPr>
          <a:xfrm>
            <a:off x="426190" y="759822"/>
            <a:ext cx="8229600" cy="1143000"/>
          </a:xfrm>
        </p:spPr>
        <p:txBody>
          <a:bodyPr>
            <a:normAutofit/>
          </a:bodyPr>
          <a:lstStyle/>
          <a:p>
            <a:pPr marL="0" indent="0"/>
            <a:r>
              <a:rPr lang="en-GB" sz="3600" b="1" dirty="0"/>
              <a:t>Definitions</a:t>
            </a:r>
          </a:p>
        </p:txBody>
      </p:sp>
      <p:sp>
        <p:nvSpPr>
          <p:cNvPr id="8" name="TextBox 7"/>
          <p:cNvSpPr txBox="1"/>
          <p:nvPr/>
        </p:nvSpPr>
        <p:spPr>
          <a:xfrm>
            <a:off x="645184" y="1981200"/>
            <a:ext cx="7748483" cy="4585871"/>
          </a:xfrm>
          <a:prstGeom prst="rect">
            <a:avLst/>
          </a:prstGeom>
          <a:noFill/>
        </p:spPr>
        <p:txBody>
          <a:bodyPr wrap="square" rtlCol="0">
            <a:spAutoFit/>
          </a:bodyPr>
          <a:lstStyle/>
          <a:p>
            <a:endParaRPr lang="en-GB" sz="1600" dirty="0"/>
          </a:p>
          <a:p>
            <a:r>
              <a:rPr lang="en-GB" sz="2000" dirty="0"/>
              <a:t>An </a:t>
            </a:r>
            <a:r>
              <a:rPr lang="en-GB" sz="2000" b="1" dirty="0"/>
              <a:t>incident</a:t>
            </a:r>
            <a:r>
              <a:rPr lang="en-GB" sz="2000" dirty="0"/>
              <a:t> is any unplanned event that has resulted in, or could have resulted in, injury or ill health to people, damage to or loss of property, plant or materials. This definition includes any accident which has resulted in a personal injury.</a:t>
            </a:r>
          </a:p>
          <a:p>
            <a:endParaRPr lang="en-GB" sz="2000" dirty="0"/>
          </a:p>
          <a:p>
            <a:r>
              <a:rPr lang="en-GB" sz="2000" dirty="0"/>
              <a:t>A </a:t>
            </a:r>
            <a:r>
              <a:rPr lang="en-GB" sz="2000" b="1" dirty="0"/>
              <a:t>Near Miss  </a:t>
            </a:r>
            <a:r>
              <a:rPr lang="en-GB" sz="2000" dirty="0"/>
              <a:t>is an event that could have lead to harm but on this occasion, as a result of chance or intervention, did not. </a:t>
            </a:r>
          </a:p>
          <a:p>
            <a:endParaRPr lang="en-GB" sz="2000" dirty="0"/>
          </a:p>
          <a:p>
            <a:r>
              <a:rPr lang="en-GB" sz="2000" dirty="0"/>
              <a:t>Reporting a near miss is just as important as reporting an actual incident. Near misses indicate difficulties that may be due to incorrect or missing procedures being in place. It is important that these are recorded. Although staff may only see an isolated incident within their area, this may have wider implications</a:t>
            </a:r>
          </a:p>
          <a:p>
            <a:endParaRPr lang="en-GB" sz="1600" dirty="0"/>
          </a:p>
        </p:txBody>
      </p:sp>
    </p:spTree>
    <p:extLst>
      <p:ext uri="{BB962C8B-B14F-4D97-AF65-F5344CB8AC3E}">
        <p14:creationId xmlns:p14="http://schemas.microsoft.com/office/powerpoint/2010/main" val="292213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fade">
                                      <p:cBhvr>
                                        <p:cTn id="12" dur="500"/>
                                        <p:tgtEl>
                                          <p:spTgt spid="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fade">
                                      <p:cBhvr>
                                        <p:cTn id="1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200428"/>
            <a:ext cx="828467" cy="1069905"/>
          </a:xfrm>
          <a:prstGeom prst="rect">
            <a:avLst/>
          </a:prstGeom>
        </p:spPr>
      </p:pic>
      <p:sp>
        <p:nvSpPr>
          <p:cNvPr id="2" name="Title 1"/>
          <p:cNvSpPr>
            <a:spLocks noGrp="1"/>
          </p:cNvSpPr>
          <p:nvPr>
            <p:ph type="title"/>
          </p:nvPr>
        </p:nvSpPr>
        <p:spPr>
          <a:xfrm>
            <a:off x="381000" y="533400"/>
            <a:ext cx="8229600" cy="1143000"/>
          </a:xfrm>
        </p:spPr>
        <p:txBody>
          <a:bodyPr>
            <a:normAutofit fontScale="90000"/>
          </a:bodyPr>
          <a:lstStyle/>
          <a:p>
            <a:r>
              <a:rPr lang="en-GB" sz="3600" b="1" dirty="0"/>
              <a:t>Why should you report an Incident or </a:t>
            </a:r>
            <a:br>
              <a:rPr lang="en-GB" sz="3600" b="1" dirty="0"/>
            </a:br>
            <a:r>
              <a:rPr lang="en-GB" sz="3600" b="1" dirty="0"/>
              <a:t>Near Miss</a:t>
            </a:r>
          </a:p>
        </p:txBody>
      </p:sp>
      <p:sp>
        <p:nvSpPr>
          <p:cNvPr id="14" name="Content Placeholder 2"/>
          <p:cNvSpPr txBox="1">
            <a:spLocks/>
          </p:cNvSpPr>
          <p:nvPr/>
        </p:nvSpPr>
        <p:spPr>
          <a:xfrm>
            <a:off x="5786333" y="2667000"/>
            <a:ext cx="3043133" cy="1447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n-GB" dirty="0"/>
          </a:p>
          <a:p>
            <a:pPr algn="ctr"/>
            <a:endParaRPr lang="en-GB" dirty="0"/>
          </a:p>
        </p:txBody>
      </p:sp>
      <p:sp>
        <p:nvSpPr>
          <p:cNvPr id="9" name="TextBox 8"/>
          <p:cNvSpPr txBox="1"/>
          <p:nvPr/>
        </p:nvSpPr>
        <p:spPr>
          <a:xfrm>
            <a:off x="609600" y="1937243"/>
            <a:ext cx="7620000" cy="5386090"/>
          </a:xfrm>
          <a:prstGeom prst="rect">
            <a:avLst/>
          </a:prstGeom>
          <a:noFill/>
        </p:spPr>
        <p:txBody>
          <a:bodyPr wrap="square" rtlCol="0">
            <a:spAutoFit/>
          </a:bodyPr>
          <a:lstStyle/>
          <a:p>
            <a:r>
              <a:rPr lang="en-GB" sz="1600" dirty="0"/>
              <a:t>Reporting incidents at work is crucial so the organisation can take steps to ensure that a similar accident should not happen again. </a:t>
            </a:r>
          </a:p>
          <a:p>
            <a:endParaRPr lang="en-GB" sz="1600" dirty="0"/>
          </a:p>
          <a:p>
            <a:r>
              <a:rPr lang="en-GB" sz="1600" dirty="0"/>
              <a:t>Understanding and learning from incidents is an important part of risk management.  The reporting of incidents allows the organisation to monitor its safety performance and by analysing the information from incidents, ensures that suitable steps are taken to remove or reduce any future risk and minimise the chance of a similar incident occurring in the future.</a:t>
            </a:r>
          </a:p>
          <a:p>
            <a:endParaRPr lang="en-GB" sz="1600" dirty="0"/>
          </a:p>
          <a:p>
            <a:r>
              <a:rPr lang="en-GB" sz="1600" dirty="0"/>
              <a:t>Reporting incidents also increases the likelihood that any patterns are identified and can be corrected before they develop into more serious ones.</a:t>
            </a:r>
          </a:p>
          <a:p>
            <a:endParaRPr lang="en-GB" sz="1600" dirty="0"/>
          </a:p>
          <a:p>
            <a:r>
              <a:rPr lang="en-GB" sz="1600" dirty="0"/>
              <a:t>Reporting a ‘near </a:t>
            </a:r>
            <a:r>
              <a:rPr lang="en-GB" sz="1600" dirty="0" err="1"/>
              <a:t>miss’</a:t>
            </a:r>
            <a:r>
              <a:rPr lang="en-GB" sz="1600" dirty="0"/>
              <a:t>  is as important as reporting an incident that actually occurred and caused harm. Although a ‘near </a:t>
            </a:r>
            <a:r>
              <a:rPr lang="en-GB" sz="1600" dirty="0" err="1"/>
              <a:t>miss’</a:t>
            </a:r>
            <a:r>
              <a:rPr lang="en-GB" sz="1600" dirty="0"/>
              <a:t> did not cause harm, it indicates an issue and which if not managed effectively, may  have the potential for an incident to occur in the future.</a:t>
            </a:r>
          </a:p>
          <a:p>
            <a:endParaRPr lang="en-GB" sz="1600" dirty="0"/>
          </a:p>
          <a:p>
            <a:r>
              <a:rPr lang="en-GB" sz="1600" dirty="0"/>
              <a:t>Reporting incidents and near misses are important and whilst staff may only see it as an isolated incident within their area, there may be wider implications for the organisation. </a:t>
            </a:r>
          </a:p>
          <a:p>
            <a:endParaRPr lang="en-GB" sz="1400" dirty="0"/>
          </a:p>
          <a:p>
            <a:endParaRPr lang="en-GB" sz="1400" dirty="0"/>
          </a:p>
          <a:p>
            <a:endParaRPr lang="en-GB" sz="1400" dirty="0"/>
          </a:p>
          <a:p>
            <a:endParaRPr lang="en-GB" sz="1400" dirty="0"/>
          </a:p>
        </p:txBody>
      </p:sp>
    </p:spTree>
    <p:extLst>
      <p:ext uri="{BB962C8B-B14F-4D97-AF65-F5344CB8AC3E}">
        <p14:creationId xmlns:p14="http://schemas.microsoft.com/office/powerpoint/2010/main" val="35869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animEffect transition="in" filter="fade">
                                      <p:cBhvr>
                                        <p:cTn id="17" dur="500"/>
                                        <p:tgtEl>
                                          <p:spTgt spid="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6" end="6"/>
                                            </p:txEl>
                                          </p:spTgt>
                                        </p:tgtEl>
                                        <p:attrNameLst>
                                          <p:attrName>style.visibility</p:attrName>
                                        </p:attrNameLst>
                                      </p:cBhvr>
                                      <p:to>
                                        <p:strVal val="visible"/>
                                      </p:to>
                                    </p:set>
                                    <p:animEffect transition="in" filter="fade">
                                      <p:cBhvr>
                                        <p:cTn id="22" dur="500"/>
                                        <p:tgtEl>
                                          <p:spTgt spid="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animEffect transition="in" filter="fade">
                                      <p:cBhvr>
                                        <p:cTn id="27"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200428"/>
            <a:ext cx="828467" cy="1069905"/>
          </a:xfrm>
          <a:prstGeom prst="rect">
            <a:avLst/>
          </a:prstGeom>
        </p:spPr>
      </p:pic>
      <p:sp>
        <p:nvSpPr>
          <p:cNvPr id="2" name="Title 1"/>
          <p:cNvSpPr>
            <a:spLocks noGrp="1"/>
          </p:cNvSpPr>
          <p:nvPr>
            <p:ph type="title"/>
          </p:nvPr>
        </p:nvSpPr>
        <p:spPr/>
        <p:txBody>
          <a:bodyPr>
            <a:normAutofit/>
          </a:bodyPr>
          <a:lstStyle/>
          <a:p>
            <a:r>
              <a:rPr lang="en-GB" sz="3600" dirty="0"/>
              <a:t>Incident Reporting and Monitoring</a:t>
            </a:r>
            <a:endParaRPr lang="en-GB" sz="3600" b="1" dirty="0"/>
          </a:p>
        </p:txBody>
      </p:sp>
      <p:sp>
        <p:nvSpPr>
          <p:cNvPr id="12" name="TextBox 11"/>
          <p:cNvSpPr txBox="1"/>
          <p:nvPr/>
        </p:nvSpPr>
        <p:spPr>
          <a:xfrm>
            <a:off x="609598" y="1600200"/>
            <a:ext cx="7805633" cy="5470728"/>
          </a:xfrm>
          <a:prstGeom prst="rect">
            <a:avLst/>
          </a:prstGeom>
          <a:noFill/>
        </p:spPr>
        <p:txBody>
          <a:bodyPr wrap="square" rtlCol="0">
            <a:spAutoFit/>
          </a:bodyPr>
          <a:lstStyle/>
          <a:p>
            <a:r>
              <a:rPr lang="en-GB" sz="2000" dirty="0"/>
              <a:t>CRGPA uses Datix to record all incidents, near misses, Compliments and Complaints. </a:t>
            </a:r>
          </a:p>
          <a:p>
            <a:endParaRPr lang="en-GB" sz="400" dirty="0"/>
          </a:p>
          <a:p>
            <a:r>
              <a:rPr lang="en-GB" sz="2000" dirty="0"/>
              <a:t>Datix can be accessed via the link on the home page of Team Net however it is recommended that you save the URL on your favourites bar to make access quicker and easier</a:t>
            </a:r>
          </a:p>
          <a:p>
            <a:endParaRPr lang="en-GB" sz="1050" dirty="0"/>
          </a:p>
          <a:p>
            <a:r>
              <a:rPr lang="en-GB" sz="2000" b="1" u="sng" dirty="0"/>
              <a:t>Timescales to Report an Incident</a:t>
            </a:r>
          </a:p>
          <a:p>
            <a:endParaRPr lang="en-GB" sz="900" b="1" u="sng" dirty="0"/>
          </a:p>
          <a:p>
            <a:r>
              <a:rPr lang="en-GB" sz="2000" dirty="0"/>
              <a:t>– All incidents to be recorded within 1 working day of discovery,</a:t>
            </a:r>
          </a:p>
          <a:p>
            <a:r>
              <a:rPr lang="en-GB" sz="2000" dirty="0"/>
              <a:t>– Investigation to commence within 2 working days of notification</a:t>
            </a:r>
          </a:p>
          <a:p>
            <a:r>
              <a:rPr lang="en-GB" sz="2000" dirty="0"/>
              <a:t>– Closure – Low risk incidents should be closed within 2 working days, medium risk 5 working days and high/Serious risk within 40 working days</a:t>
            </a:r>
            <a:endParaRPr lang="en-GB" sz="2000" b="1" u="sng" dirty="0"/>
          </a:p>
          <a:p>
            <a:endParaRPr lang="en-GB" sz="1200" b="1" u="sng" dirty="0"/>
          </a:p>
          <a:p>
            <a:r>
              <a:rPr lang="en-GB" sz="2000" b="1" u="sng" dirty="0"/>
              <a:t>Monitoring</a:t>
            </a:r>
          </a:p>
          <a:p>
            <a:r>
              <a:rPr lang="en-GB" sz="2000" dirty="0"/>
              <a:t>All incidents are reported to Safety and Quality Forum and Committee monthly.  </a:t>
            </a:r>
          </a:p>
          <a:p>
            <a:r>
              <a:rPr lang="en-GB" sz="2000" dirty="0"/>
              <a:t>All ATP incidents are also reported to the CCG monthly</a:t>
            </a:r>
          </a:p>
          <a:p>
            <a:endParaRPr lang="en-GB" sz="1600" dirty="0"/>
          </a:p>
          <a:p>
            <a:endParaRPr lang="en-GB" sz="1600" dirty="0"/>
          </a:p>
        </p:txBody>
      </p:sp>
    </p:spTree>
    <p:extLst>
      <p:ext uri="{BB962C8B-B14F-4D97-AF65-F5344CB8AC3E}">
        <p14:creationId xmlns:p14="http://schemas.microsoft.com/office/powerpoint/2010/main" val="292213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animEffect transition="in" filter="fade">
                                      <p:cBhvr>
                                        <p:cTn id="17" dur="500"/>
                                        <p:tgtEl>
                                          <p:spTgt spid="1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6" end="6"/>
                                            </p:txEl>
                                          </p:spTgt>
                                        </p:tgtEl>
                                        <p:attrNameLst>
                                          <p:attrName>style.visibility</p:attrName>
                                        </p:attrNameLst>
                                      </p:cBhvr>
                                      <p:to>
                                        <p:strVal val="visible"/>
                                      </p:to>
                                    </p:set>
                                    <p:animEffect transition="in" filter="fade">
                                      <p:cBhvr>
                                        <p:cTn id="22" dur="500"/>
                                        <p:tgtEl>
                                          <p:spTgt spid="12">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animEffect transition="in" filter="fade">
                                      <p:cBhvr>
                                        <p:cTn id="25" dur="500"/>
                                        <p:tgtEl>
                                          <p:spTgt spid="12">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8" end="8"/>
                                            </p:txEl>
                                          </p:spTgt>
                                        </p:tgtEl>
                                        <p:attrNameLst>
                                          <p:attrName>style.visibility</p:attrName>
                                        </p:attrNameLst>
                                      </p:cBhvr>
                                      <p:to>
                                        <p:strVal val="visible"/>
                                      </p:to>
                                    </p:set>
                                    <p:animEffect transition="in" filter="fade">
                                      <p:cBhvr>
                                        <p:cTn id="28" dur="500"/>
                                        <p:tgtEl>
                                          <p:spTgt spid="12">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xEl>
                                              <p:pRg st="10" end="10"/>
                                            </p:txEl>
                                          </p:spTgt>
                                        </p:tgtEl>
                                        <p:attrNameLst>
                                          <p:attrName>style.visibility</p:attrName>
                                        </p:attrNameLst>
                                      </p:cBhvr>
                                      <p:to>
                                        <p:strVal val="visible"/>
                                      </p:to>
                                    </p:set>
                                    <p:animEffect transition="in" filter="fade">
                                      <p:cBhvr>
                                        <p:cTn id="33" dur="500"/>
                                        <p:tgtEl>
                                          <p:spTgt spid="12">
                                            <p:txEl>
                                              <p:pRg st="10" end="1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xEl>
                                              <p:pRg st="11" end="11"/>
                                            </p:txEl>
                                          </p:spTgt>
                                        </p:tgtEl>
                                        <p:attrNameLst>
                                          <p:attrName>style.visibility</p:attrName>
                                        </p:attrNameLst>
                                      </p:cBhvr>
                                      <p:to>
                                        <p:strVal val="visible"/>
                                      </p:to>
                                    </p:set>
                                    <p:animEffect transition="in" filter="fade">
                                      <p:cBhvr>
                                        <p:cTn id="38" dur="500"/>
                                        <p:tgtEl>
                                          <p:spTgt spid="12">
                                            <p:txEl>
                                              <p:pRg st="11" end="1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xEl>
                                              <p:pRg st="12" end="12"/>
                                            </p:txEl>
                                          </p:spTgt>
                                        </p:tgtEl>
                                        <p:attrNameLst>
                                          <p:attrName>style.visibility</p:attrName>
                                        </p:attrNameLst>
                                      </p:cBhvr>
                                      <p:to>
                                        <p:strVal val="visible"/>
                                      </p:to>
                                    </p:set>
                                    <p:animEffect transition="in" filter="fade">
                                      <p:cBhvr>
                                        <p:cTn id="43" dur="500"/>
                                        <p:tgtEl>
                                          <p:spTgt spid="1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200428"/>
            <a:ext cx="828467" cy="1069905"/>
          </a:xfrm>
          <a:prstGeom prst="rect">
            <a:avLst/>
          </a:prstGeom>
        </p:spPr>
      </p:pic>
      <p:sp>
        <p:nvSpPr>
          <p:cNvPr id="7" name="Title 6"/>
          <p:cNvSpPr>
            <a:spLocks noGrp="1"/>
          </p:cNvSpPr>
          <p:nvPr>
            <p:ph type="title"/>
          </p:nvPr>
        </p:nvSpPr>
        <p:spPr/>
        <p:txBody>
          <a:bodyPr/>
          <a:lstStyle/>
          <a:p>
            <a:r>
              <a:rPr lang="en-GB" dirty="0"/>
              <a:t>Entering an Incident</a:t>
            </a:r>
          </a:p>
        </p:txBody>
      </p:sp>
      <p:sp>
        <p:nvSpPr>
          <p:cNvPr id="10" name="Content Placeholder 9"/>
          <p:cNvSpPr>
            <a:spLocks noGrp="1"/>
          </p:cNvSpPr>
          <p:nvPr>
            <p:ph sz="half" idx="2"/>
          </p:nvPr>
        </p:nvSpPr>
        <p:spPr/>
        <p:txBody>
          <a:bodyPr>
            <a:normAutofit fontScale="92500" lnSpcReduction="10000"/>
          </a:bodyPr>
          <a:lstStyle/>
          <a:p>
            <a:pPr marL="0" indent="0">
              <a:buNone/>
            </a:pPr>
            <a:r>
              <a:rPr lang="en-GB" sz="2200" dirty="0"/>
              <a:t> </a:t>
            </a:r>
            <a:r>
              <a:rPr lang="en-GB" sz="2200" dirty="0">
                <a:solidFill>
                  <a:srgbClr val="FF0000"/>
                </a:solidFill>
              </a:rPr>
              <a:t>*</a:t>
            </a:r>
            <a:r>
              <a:rPr lang="en-GB" sz="2200" dirty="0"/>
              <a:t> indicates mandatory fields</a:t>
            </a:r>
          </a:p>
          <a:p>
            <a:pPr marL="0" indent="0">
              <a:buNone/>
            </a:pPr>
            <a:endParaRPr lang="en-GB" sz="2200" dirty="0"/>
          </a:p>
          <a:p>
            <a:r>
              <a:rPr lang="en-GB" sz="2400" dirty="0"/>
              <a:t>As the </a:t>
            </a:r>
            <a:r>
              <a:rPr lang="en-GB" sz="2400" b="1" u="sng" dirty="0"/>
              <a:t>reporter</a:t>
            </a:r>
            <a:r>
              <a:rPr lang="en-GB" sz="2400" dirty="0"/>
              <a:t> of the incident enter your details here.</a:t>
            </a:r>
          </a:p>
          <a:p>
            <a:pPr marL="400050" lvl="1" indent="0">
              <a:buNone/>
            </a:pPr>
            <a:r>
              <a:rPr lang="en-GB" sz="1500" dirty="0"/>
              <a:t>If you have previously entered an incident type surname and search to populate the form</a:t>
            </a:r>
          </a:p>
          <a:p>
            <a:r>
              <a:rPr lang="en-GB" sz="2400" dirty="0"/>
              <a:t>Select your manager from the drop down box.  </a:t>
            </a:r>
          </a:p>
          <a:p>
            <a:r>
              <a:rPr lang="en-GB" sz="2400" dirty="0"/>
              <a:t>This is the date and time of the incident, </a:t>
            </a:r>
            <a:r>
              <a:rPr lang="en-GB" sz="2400" b="1" dirty="0"/>
              <a:t>not</a:t>
            </a:r>
            <a:r>
              <a:rPr lang="en-GB" sz="2400" dirty="0"/>
              <a:t> </a:t>
            </a:r>
            <a:r>
              <a:rPr lang="en-GB" sz="2400" b="1" dirty="0"/>
              <a:t>the date and time you are adding it to the system.</a:t>
            </a:r>
            <a:r>
              <a:rPr lang="en-GB" sz="2400" dirty="0"/>
              <a:t> Click the calendar icon to open the calendar to help select date.</a:t>
            </a:r>
          </a:p>
          <a:p>
            <a:endParaRPr lang="en-GB" dirty="0"/>
          </a:p>
        </p:txBody>
      </p:sp>
      <p:pic>
        <p:nvPicPr>
          <p:cNvPr id="8" name="Picture 7"/>
          <p:cNvPicPr/>
          <p:nvPr/>
        </p:nvPicPr>
        <p:blipFill>
          <a:blip r:embed="rId3"/>
          <a:stretch>
            <a:fillRect/>
          </a:stretch>
        </p:blipFill>
        <p:spPr>
          <a:xfrm>
            <a:off x="457200" y="1676400"/>
            <a:ext cx="4038600" cy="2819400"/>
          </a:xfrm>
          <a:prstGeom prst="rect">
            <a:avLst/>
          </a:prstGeom>
        </p:spPr>
      </p:pic>
      <p:cxnSp>
        <p:nvCxnSpPr>
          <p:cNvPr id="12" name="Straight Arrow Connector 11"/>
          <p:cNvCxnSpPr/>
          <p:nvPr/>
        </p:nvCxnSpPr>
        <p:spPr>
          <a:xfrm flipH="1" flipV="1">
            <a:off x="3810000" y="2133600"/>
            <a:ext cx="1143000" cy="304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a:off x="3843068" y="3733800"/>
            <a:ext cx="114300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p:nvPr/>
        </p:nvCxnSpPr>
        <p:spPr>
          <a:xfrm flipH="1" flipV="1">
            <a:off x="3889794" y="4343400"/>
            <a:ext cx="1143000" cy="304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038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Effect transition="in" filter="fade">
                                      <p:cBhvr>
                                        <p:cTn id="25" dur="500"/>
                                        <p:tgtEl>
                                          <p:spTgt spid="10">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fade">
                                      <p:cBhvr>
                                        <p:cTn id="35" dur="500"/>
                                        <p:tgtEl>
                                          <p:spTgt spid="10">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200428"/>
            <a:ext cx="828467" cy="1069905"/>
          </a:xfrm>
          <a:prstGeom prst="rect">
            <a:avLst/>
          </a:prstGeom>
        </p:spPr>
      </p:pic>
      <p:sp>
        <p:nvSpPr>
          <p:cNvPr id="2" name="Title 1"/>
          <p:cNvSpPr>
            <a:spLocks noGrp="1"/>
          </p:cNvSpPr>
          <p:nvPr>
            <p:ph type="title"/>
          </p:nvPr>
        </p:nvSpPr>
        <p:spPr/>
        <p:txBody>
          <a:bodyPr/>
          <a:lstStyle/>
          <a:p>
            <a:r>
              <a:rPr lang="en-GB" dirty="0"/>
              <a:t>Entering an Incident</a:t>
            </a:r>
          </a:p>
        </p:txBody>
      </p:sp>
      <p:sp>
        <p:nvSpPr>
          <p:cNvPr id="7" name="Content Placeholder 6"/>
          <p:cNvSpPr>
            <a:spLocks noGrp="1"/>
          </p:cNvSpPr>
          <p:nvPr>
            <p:ph sz="half" idx="2"/>
          </p:nvPr>
        </p:nvSpPr>
        <p:spPr/>
        <p:txBody>
          <a:bodyPr>
            <a:normAutofit/>
          </a:bodyPr>
          <a:lstStyle/>
          <a:p>
            <a:r>
              <a:rPr lang="en-GB" sz="2000" dirty="0"/>
              <a:t>Click on the Drop down Boxes to Select correct option</a:t>
            </a:r>
          </a:p>
          <a:p>
            <a:pPr marL="0" indent="0">
              <a:buNone/>
            </a:pPr>
            <a:endParaRPr lang="en-GB" sz="2000" dirty="0"/>
          </a:p>
          <a:p>
            <a:r>
              <a:rPr lang="en-GB" sz="2000" dirty="0"/>
              <a:t>Enter the details of the incident </a:t>
            </a:r>
          </a:p>
          <a:p>
            <a:pPr lvl="1">
              <a:buFont typeface="Wingdings" panose="05000000000000000000" pitchFamily="2" charset="2"/>
              <a:buChar char="v"/>
            </a:pPr>
            <a:r>
              <a:rPr lang="en-GB" sz="1600" i="1" dirty="0"/>
              <a:t>Do not include any personal identifiable information</a:t>
            </a:r>
          </a:p>
          <a:p>
            <a:pPr lvl="1">
              <a:buFont typeface="Wingdings" panose="05000000000000000000" pitchFamily="2" charset="2"/>
              <a:buChar char="v"/>
            </a:pPr>
            <a:r>
              <a:rPr lang="en-GB" sz="1600" i="1" dirty="0"/>
              <a:t>Add as much detail as you can</a:t>
            </a:r>
          </a:p>
          <a:p>
            <a:pPr marL="457200" lvl="1" indent="0">
              <a:buNone/>
            </a:pPr>
            <a:endParaRPr lang="en-GB" sz="1600" i="1" dirty="0"/>
          </a:p>
          <a:p>
            <a:r>
              <a:rPr lang="en-GB" sz="2000" dirty="0"/>
              <a:t>Document the immediate actions you took </a:t>
            </a:r>
          </a:p>
          <a:p>
            <a:pPr lvl="1">
              <a:buFont typeface="Wingdings" panose="05000000000000000000" pitchFamily="2" charset="2"/>
              <a:buChar char="v"/>
            </a:pPr>
            <a:r>
              <a:rPr lang="en-GB" sz="1400" i="1" dirty="0"/>
              <a:t>Do not include any personal identifiable information</a:t>
            </a:r>
          </a:p>
          <a:p>
            <a:pPr>
              <a:buFont typeface="Wingdings" panose="05000000000000000000" pitchFamily="2" charset="2"/>
              <a:buChar char="v"/>
            </a:pPr>
            <a:endParaRPr lang="en-GB" sz="1200" i="1" dirty="0"/>
          </a:p>
          <a:p>
            <a:pPr marL="0" indent="0">
              <a:buNone/>
            </a:pPr>
            <a:r>
              <a:rPr lang="en-GB" sz="1200" i="1" dirty="0"/>
              <a:t> </a:t>
            </a:r>
          </a:p>
        </p:txBody>
      </p:sp>
      <p:pic>
        <p:nvPicPr>
          <p:cNvPr id="13" name="Picture 12"/>
          <p:cNvPicPr/>
          <p:nvPr/>
        </p:nvPicPr>
        <p:blipFill>
          <a:blip r:embed="rId3"/>
          <a:stretch>
            <a:fillRect/>
          </a:stretch>
        </p:blipFill>
        <p:spPr>
          <a:xfrm>
            <a:off x="852804" y="1676400"/>
            <a:ext cx="3719195" cy="3352800"/>
          </a:xfrm>
          <a:prstGeom prst="rect">
            <a:avLst/>
          </a:prstGeom>
        </p:spPr>
      </p:pic>
      <p:cxnSp>
        <p:nvCxnSpPr>
          <p:cNvPr id="11" name="Straight Arrow Connector 10"/>
          <p:cNvCxnSpPr/>
          <p:nvPr/>
        </p:nvCxnSpPr>
        <p:spPr>
          <a:xfrm flipH="1">
            <a:off x="4419600" y="2133600"/>
            <a:ext cx="60960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Straight Arrow Connector 15"/>
          <p:cNvCxnSpPr/>
          <p:nvPr/>
        </p:nvCxnSpPr>
        <p:spPr>
          <a:xfrm flipH="1">
            <a:off x="4114800" y="2895600"/>
            <a:ext cx="900223" cy="3048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7" name="Straight Arrow Connector 16"/>
          <p:cNvCxnSpPr/>
          <p:nvPr/>
        </p:nvCxnSpPr>
        <p:spPr>
          <a:xfrm flipH="1">
            <a:off x="4343400" y="4419600"/>
            <a:ext cx="685800" cy="1524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5869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fade">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xEl>
                                              <p:pRg st="7" end="7"/>
                                            </p:txEl>
                                          </p:spTgt>
                                        </p:tgtEl>
                                        <p:attrNameLst>
                                          <p:attrName>style.visibility</p:attrName>
                                        </p:attrNameLst>
                                      </p:cBhvr>
                                      <p:to>
                                        <p:strVal val="visible"/>
                                      </p:to>
                                    </p:set>
                                    <p:animEffect transition="in" filter="fade">
                                      <p:cBhvr>
                                        <p:cTn id="4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Entering an Incident</a:t>
            </a:r>
          </a:p>
        </p:txBody>
      </p:sp>
      <p:sp>
        <p:nvSpPr>
          <p:cNvPr id="3" name="Content Placeholder 2"/>
          <p:cNvSpPr>
            <a:spLocks noGrp="1"/>
          </p:cNvSpPr>
          <p:nvPr>
            <p:ph sz="half" idx="2"/>
          </p:nvPr>
        </p:nvSpPr>
        <p:spPr/>
        <p:txBody>
          <a:bodyPr>
            <a:normAutofit fontScale="92500"/>
          </a:bodyPr>
          <a:lstStyle/>
          <a:p>
            <a:r>
              <a:rPr lang="en-GB" sz="1800" dirty="0"/>
              <a:t>Click on the Drop down Boxes to select </a:t>
            </a:r>
            <a:r>
              <a:rPr lang="en-GB" sz="1800" b="1" dirty="0"/>
              <a:t>who was affected</a:t>
            </a:r>
            <a:r>
              <a:rPr lang="en-GB" sz="1800" dirty="0"/>
              <a:t> by the Incident, result of the incident and severity.</a:t>
            </a:r>
          </a:p>
          <a:p>
            <a:pPr marL="0" indent="0">
              <a:buNone/>
            </a:pPr>
            <a:endParaRPr lang="en-GB" dirty="0"/>
          </a:p>
          <a:p>
            <a:r>
              <a:rPr lang="en-GB" sz="1800" dirty="0"/>
              <a:t>Click on the Drop down Boxes to enter the details of all persons involved in the incident</a:t>
            </a:r>
          </a:p>
          <a:p>
            <a:pPr marL="0" indent="0">
              <a:buNone/>
            </a:pPr>
            <a:endParaRPr lang="en-GB" sz="1800" dirty="0"/>
          </a:p>
          <a:p>
            <a:r>
              <a:rPr lang="en-GB" sz="1800" dirty="0"/>
              <a:t>If you need to add more than one person’s details click Add another – this will duplicate and add an additional Contact Detail section </a:t>
            </a:r>
          </a:p>
          <a:p>
            <a:endParaRPr lang="en-GB" sz="1800" dirty="0"/>
          </a:p>
          <a:p>
            <a:r>
              <a:rPr lang="en-GB" sz="1800" dirty="0"/>
              <a:t>When you have completed all sections of the form, select save to submit. </a:t>
            </a:r>
          </a:p>
        </p:txBody>
      </p:sp>
      <p:pic>
        <p:nvPicPr>
          <p:cNvPr id="6" name="Content Placeholder 5"/>
          <p:cNvPicPr>
            <a:picLocks noGrp="1"/>
          </p:cNvPicPr>
          <p:nvPr>
            <p:ph sz="half" idx="1"/>
          </p:nvPr>
        </p:nvPicPr>
        <p:blipFill>
          <a:blip r:embed="rId2"/>
          <a:stretch>
            <a:fillRect/>
          </a:stretch>
        </p:blipFill>
        <p:spPr>
          <a:xfrm>
            <a:off x="533400" y="1676400"/>
            <a:ext cx="4038600" cy="1004887"/>
          </a:xfrm>
          <a:prstGeom prst="rect">
            <a:avLst/>
          </a:prstGeom>
        </p:spPr>
      </p:pic>
      <p:pic>
        <p:nvPicPr>
          <p:cNvPr id="7" name="Picture 6"/>
          <p:cNvPicPr/>
          <p:nvPr/>
        </p:nvPicPr>
        <p:blipFill>
          <a:blip r:embed="rId3"/>
          <a:stretch>
            <a:fillRect/>
          </a:stretch>
        </p:blipFill>
        <p:spPr>
          <a:xfrm>
            <a:off x="533400" y="2895600"/>
            <a:ext cx="4038600" cy="2209800"/>
          </a:xfrm>
          <a:prstGeom prst="rect">
            <a:avLst/>
          </a:prstGeom>
        </p:spPr>
      </p:pic>
      <p:pic>
        <p:nvPicPr>
          <p:cNvPr id="9" name="Picture 8"/>
          <p:cNvPicPr/>
          <p:nvPr/>
        </p:nvPicPr>
        <p:blipFill>
          <a:blip r:embed="rId4"/>
          <a:stretch>
            <a:fillRect/>
          </a:stretch>
        </p:blipFill>
        <p:spPr>
          <a:xfrm>
            <a:off x="554664" y="5486400"/>
            <a:ext cx="4017335" cy="685800"/>
          </a:xfrm>
          <a:prstGeom prst="rect">
            <a:avLst/>
          </a:prstGeom>
        </p:spPr>
      </p:pic>
      <p:cxnSp>
        <p:nvCxnSpPr>
          <p:cNvPr id="11" name="Straight Arrow Connector 10"/>
          <p:cNvCxnSpPr/>
          <p:nvPr/>
        </p:nvCxnSpPr>
        <p:spPr>
          <a:xfrm flipH="1">
            <a:off x="3429000" y="5829300"/>
            <a:ext cx="1600200" cy="1143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3" name="Straight Arrow Connector 12"/>
          <p:cNvCxnSpPr/>
          <p:nvPr/>
        </p:nvCxnSpPr>
        <p:spPr>
          <a:xfrm flipH="1">
            <a:off x="1295400" y="4800600"/>
            <a:ext cx="3733800" cy="2286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1000" y="200428"/>
            <a:ext cx="828467" cy="1069905"/>
          </a:xfrm>
          <a:prstGeom prst="rect">
            <a:avLst/>
          </a:prstGeom>
        </p:spPr>
      </p:pic>
    </p:spTree>
    <p:extLst>
      <p:ext uri="{BB962C8B-B14F-4D97-AF65-F5344CB8AC3E}">
        <p14:creationId xmlns:p14="http://schemas.microsoft.com/office/powerpoint/2010/main" val="184511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200428"/>
            <a:ext cx="828467" cy="1069905"/>
          </a:xfrm>
          <a:prstGeom prst="rect">
            <a:avLst/>
          </a:prstGeom>
        </p:spPr>
      </p:pic>
      <p:pic>
        <p:nvPicPr>
          <p:cNvPr id="1026" name="Picture 2" descr="C:\Users\barness\AppData\Local\Microsoft\Windows\INetCache\IE\3N334760\question-mark-2110767_192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4413" y="1231900"/>
            <a:ext cx="6986587" cy="46589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a:t>Any Questions?</a:t>
            </a:r>
          </a:p>
        </p:txBody>
      </p:sp>
      <p:sp>
        <p:nvSpPr>
          <p:cNvPr id="5" name="TextBox 4"/>
          <p:cNvSpPr txBox="1"/>
          <p:nvPr/>
        </p:nvSpPr>
        <p:spPr>
          <a:xfrm>
            <a:off x="457200" y="6019799"/>
            <a:ext cx="8458200" cy="276999"/>
          </a:xfrm>
          <a:prstGeom prst="rect">
            <a:avLst/>
          </a:prstGeom>
          <a:noFill/>
        </p:spPr>
        <p:txBody>
          <a:bodyPr wrap="square" rtlCol="0">
            <a:spAutoFit/>
          </a:bodyPr>
          <a:lstStyle/>
          <a:p>
            <a:pPr algn="ctr"/>
            <a:r>
              <a:rPr lang="en-GB" sz="1200" dirty="0"/>
              <a:t>If you require any assistance or have any queries please contact your line manager</a:t>
            </a:r>
          </a:p>
        </p:txBody>
      </p:sp>
    </p:spTree>
    <p:extLst>
      <p:ext uri="{BB962C8B-B14F-4D97-AF65-F5344CB8AC3E}">
        <p14:creationId xmlns:p14="http://schemas.microsoft.com/office/powerpoint/2010/main" val="3789343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TotalTime>
  <Words>692</Words>
  <Application>Microsoft Office PowerPoint</Application>
  <PresentationFormat>On-screen Show (4:3)</PresentationFormat>
  <Paragraphs>63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Wingdings</vt:lpstr>
      <vt:lpstr>Office Theme</vt:lpstr>
      <vt:lpstr>PowerPoint Presentation</vt:lpstr>
      <vt:lpstr>Definitions</vt:lpstr>
      <vt:lpstr>Why should you report an Incident or  Near Miss</vt:lpstr>
      <vt:lpstr>Incident Reporting and Monitoring</vt:lpstr>
      <vt:lpstr>Entering an Incident</vt:lpstr>
      <vt:lpstr>Entering an Incident</vt:lpstr>
      <vt:lpstr>Entering an Incident</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Burcea Ellie (05A) NHS Coventry &amp; Rugby CCG</dc:creator>
  <cp:lastModifiedBy>Webb-Finn Holly (APR) NHS Coventry &amp; Rugby GP Alliance</cp:lastModifiedBy>
  <cp:revision>46</cp:revision>
  <dcterms:created xsi:type="dcterms:W3CDTF">2006-08-16T00:00:00Z</dcterms:created>
  <dcterms:modified xsi:type="dcterms:W3CDTF">2021-06-29T15:09:50Z</dcterms:modified>
</cp:coreProperties>
</file>