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65" r:id="rId2"/>
    <p:sldId id="272" r:id="rId3"/>
    <p:sldId id="2147374518" r:id="rId4"/>
    <p:sldId id="2147374519" r:id="rId5"/>
    <p:sldId id="2147374520" r:id="rId6"/>
    <p:sldId id="2147374531" r:id="rId7"/>
    <p:sldId id="2147374521" r:id="rId8"/>
    <p:sldId id="2147374516" r:id="rId9"/>
    <p:sldId id="2147374523" r:id="rId1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7432FDD-0843-7647-6546-C80CE4F82D91}" name="ASHFIELD, Jack (COVENTRY &amp; RUGBY GP ALLIANCE LIMITED)" initials="JA" userId="S::jack.ashfield@nhs.net::ae2d7b2e-fab1-40bf-9110-e50409a8947f" providerId="AD"/>
  <p188:author id="{C1EA93FD-DF5D-92C5-F004-C8837AEC2D2A}" name="HAUGHTON, Rebecca (COVENTRY &amp; RUGBY GP ALLIANCE LIMITED)" initials="RH" userId="S::rebecca.haughton2@nhs.net::b995644a-37fd-4ff5-b268-ab8d42e6232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C63F"/>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77" autoAdjust="0"/>
    <p:restoredTop sz="93792" autoAdjust="0"/>
  </p:normalViewPr>
  <p:slideViewPr>
    <p:cSldViewPr snapToGrid="0">
      <p:cViewPr varScale="1">
        <p:scale>
          <a:sx n="62" d="100"/>
          <a:sy n="62" d="100"/>
        </p:scale>
        <p:origin x="712"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E0C1342-7778-45FA-9057-8239646EE206}" type="datetimeFigureOut">
              <a:rPr lang="en-GB" smtClean="0"/>
              <a:t>13/06/2025</a:t>
            </a:fld>
            <a:endParaRPr lang="en-GB"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EBB5723-5267-43C5-B709-2B84A761870F}" type="slidenum">
              <a:rPr lang="en-GB" smtClean="0"/>
              <a:t>‹#›</a:t>
            </a:fld>
            <a:endParaRPr lang="en-GB" dirty="0"/>
          </a:p>
        </p:txBody>
      </p:sp>
    </p:spTree>
    <p:extLst>
      <p:ext uri="{BB962C8B-B14F-4D97-AF65-F5344CB8AC3E}">
        <p14:creationId xmlns:p14="http://schemas.microsoft.com/office/powerpoint/2010/main" val="841444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EBB5723-5267-43C5-B709-2B84A761870F}" type="slidenum">
              <a:rPr lang="en-GB" smtClean="0"/>
              <a:t>1</a:t>
            </a:fld>
            <a:endParaRPr lang="en-GB" dirty="0"/>
          </a:p>
        </p:txBody>
      </p:sp>
    </p:spTree>
    <p:extLst>
      <p:ext uri="{BB962C8B-B14F-4D97-AF65-F5344CB8AC3E}">
        <p14:creationId xmlns:p14="http://schemas.microsoft.com/office/powerpoint/2010/main" val="1022138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EBB5723-5267-43C5-B709-2B84A761870F}" type="slidenum">
              <a:rPr lang="en-GB" smtClean="0"/>
              <a:t>2</a:t>
            </a:fld>
            <a:endParaRPr lang="en-GB" dirty="0"/>
          </a:p>
        </p:txBody>
      </p:sp>
    </p:spTree>
    <p:extLst>
      <p:ext uri="{BB962C8B-B14F-4D97-AF65-F5344CB8AC3E}">
        <p14:creationId xmlns:p14="http://schemas.microsoft.com/office/powerpoint/2010/main" val="737194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effectLst/>
            </a:endParaRPr>
          </a:p>
          <a:p>
            <a:pPr marL="742950" lvl="1" indent="-285750">
              <a:buFont typeface="Courier New" panose="02070309020205020404" pitchFamily="49" charset="0"/>
              <a:buChar char="o"/>
            </a:pPr>
            <a:r>
              <a:rPr lang="en-GB" sz="1200" dirty="0">
                <a:effectLst/>
                <a:latin typeface="Calibri" panose="020F0502020204030204" pitchFamily="34" charset="0"/>
                <a:ea typeface="Times New Roman" panose="02020603050405020304" pitchFamily="18" charset="0"/>
              </a:rPr>
              <a:t>EDI Lead</a:t>
            </a: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en-GB" sz="1200" dirty="0">
                <a:effectLst/>
                <a:latin typeface="Calibri" panose="020F0502020204030204" pitchFamily="34" charset="0"/>
                <a:ea typeface="Times New Roman" panose="02020603050405020304" pitchFamily="18" charset="0"/>
              </a:rPr>
              <a:t>Staff feedback / suggestion boxes</a:t>
            </a: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en-GB" sz="1200" dirty="0">
                <a:effectLst/>
                <a:latin typeface="Calibri" panose="020F0502020204030204" pitchFamily="34" charset="0"/>
                <a:ea typeface="Times New Roman" panose="02020603050405020304" pitchFamily="18" charset="0"/>
              </a:rPr>
              <a:t>An anonymous message service on Company website</a:t>
            </a: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en-GB" sz="1200" dirty="0">
                <a:effectLst/>
                <a:latin typeface="Calibri" panose="020F0502020204030204" pitchFamily="34" charset="0"/>
                <a:ea typeface="Times New Roman" panose="02020603050405020304" pitchFamily="18" charset="0"/>
              </a:rPr>
              <a:t>Union Representatives </a:t>
            </a:r>
            <a:r>
              <a:rPr lang="en-GB" sz="1200" i="1" dirty="0">
                <a:effectLst/>
                <a:latin typeface="Calibri" panose="020F0502020204030204" pitchFamily="34" charset="0"/>
                <a:ea typeface="Times New Roman" panose="02020603050405020304" pitchFamily="18" charset="0"/>
              </a:rPr>
              <a:t>(not sure though, if it is legally required / viable / recommended in our case)</a:t>
            </a: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en-GB" sz="1200" dirty="0">
                <a:effectLst/>
                <a:latin typeface="Calibri" panose="020F0502020204030204" pitchFamily="34" charset="0"/>
                <a:ea typeface="Times New Roman" panose="02020603050405020304" pitchFamily="18" charset="0"/>
              </a:rPr>
              <a:t>Freedom to Speak Up Guardians (the details of which have been covered on slide 6 already)</a:t>
            </a:r>
            <a:endParaRPr lang="en-GB" sz="11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4EBB5723-5267-43C5-B709-2B84A761870F}" type="slidenum">
              <a:rPr lang="en-GB" smtClean="0"/>
              <a:t>3</a:t>
            </a:fld>
            <a:endParaRPr lang="en-GB" dirty="0"/>
          </a:p>
        </p:txBody>
      </p:sp>
    </p:spTree>
    <p:extLst>
      <p:ext uri="{BB962C8B-B14F-4D97-AF65-F5344CB8AC3E}">
        <p14:creationId xmlns:p14="http://schemas.microsoft.com/office/powerpoint/2010/main" val="1736931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EBB5723-5267-43C5-B709-2B84A761870F}" type="slidenum">
              <a:rPr lang="en-GB" smtClean="0"/>
              <a:t>4</a:t>
            </a:fld>
            <a:endParaRPr lang="en-GB" dirty="0"/>
          </a:p>
        </p:txBody>
      </p:sp>
    </p:spTree>
    <p:extLst>
      <p:ext uri="{BB962C8B-B14F-4D97-AF65-F5344CB8AC3E}">
        <p14:creationId xmlns:p14="http://schemas.microsoft.com/office/powerpoint/2010/main" val="1922358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EBB5723-5267-43C5-B709-2B84A761870F}" type="slidenum">
              <a:rPr lang="en-GB" smtClean="0"/>
              <a:t>5</a:t>
            </a:fld>
            <a:endParaRPr lang="en-GB" dirty="0"/>
          </a:p>
        </p:txBody>
      </p:sp>
    </p:spTree>
    <p:extLst>
      <p:ext uri="{BB962C8B-B14F-4D97-AF65-F5344CB8AC3E}">
        <p14:creationId xmlns:p14="http://schemas.microsoft.com/office/powerpoint/2010/main" val="19273236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EBB5723-5267-43C5-B709-2B84A761870F}" type="slidenum">
              <a:rPr lang="en-GB" smtClean="0"/>
              <a:t>6</a:t>
            </a:fld>
            <a:endParaRPr lang="en-GB" dirty="0"/>
          </a:p>
        </p:txBody>
      </p:sp>
    </p:spTree>
    <p:extLst>
      <p:ext uri="{BB962C8B-B14F-4D97-AF65-F5344CB8AC3E}">
        <p14:creationId xmlns:p14="http://schemas.microsoft.com/office/powerpoint/2010/main" val="4011996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EBB5723-5267-43C5-B709-2B84A761870F}" type="slidenum">
              <a:rPr lang="en-GB" smtClean="0"/>
              <a:t>7</a:t>
            </a:fld>
            <a:endParaRPr lang="en-GB" dirty="0"/>
          </a:p>
        </p:txBody>
      </p:sp>
    </p:spTree>
    <p:extLst>
      <p:ext uri="{BB962C8B-B14F-4D97-AF65-F5344CB8AC3E}">
        <p14:creationId xmlns:p14="http://schemas.microsoft.com/office/powerpoint/2010/main" val="16556778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EBB5723-5267-43C5-B709-2B84A761870F}" type="slidenum">
              <a:rPr lang="en-GB" smtClean="0"/>
              <a:t>9</a:t>
            </a:fld>
            <a:endParaRPr lang="en-GB" dirty="0"/>
          </a:p>
        </p:txBody>
      </p:sp>
    </p:spTree>
    <p:extLst>
      <p:ext uri="{BB962C8B-B14F-4D97-AF65-F5344CB8AC3E}">
        <p14:creationId xmlns:p14="http://schemas.microsoft.com/office/powerpoint/2010/main" val="33436573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08986-4C06-4240-9572-58EFB8EC481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0AD2955-FBDC-4302-A7F8-B5BA492A0B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AE30D4F-D9BD-4815-9C56-C13A23E004E1}"/>
              </a:ext>
            </a:extLst>
          </p:cNvPr>
          <p:cNvSpPr>
            <a:spLocks noGrp="1"/>
          </p:cNvSpPr>
          <p:nvPr>
            <p:ph type="dt" sz="half" idx="10"/>
          </p:nvPr>
        </p:nvSpPr>
        <p:spPr/>
        <p:txBody>
          <a:bodyPr/>
          <a:lstStyle/>
          <a:p>
            <a:fld id="{62BA8B33-AA0F-488E-B35C-14C3973AA3B5}" type="datetime1">
              <a:rPr lang="en-GB" smtClean="0"/>
              <a:t>13/06/2025</a:t>
            </a:fld>
            <a:endParaRPr lang="en-GB" dirty="0"/>
          </a:p>
        </p:txBody>
      </p:sp>
      <p:sp>
        <p:nvSpPr>
          <p:cNvPr id="5" name="Footer Placeholder 4">
            <a:extLst>
              <a:ext uri="{FF2B5EF4-FFF2-40B4-BE49-F238E27FC236}">
                <a16:creationId xmlns:a16="http://schemas.microsoft.com/office/drawing/2014/main" id="{B0BA991F-7B50-4601-9FAF-553A90C612C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01F64AE-7BD4-48F1-9B87-991CE035FA46}"/>
              </a:ext>
            </a:extLst>
          </p:cNvPr>
          <p:cNvSpPr>
            <a:spLocks noGrp="1"/>
          </p:cNvSpPr>
          <p:nvPr>
            <p:ph type="sldNum" sz="quarter" idx="12"/>
          </p:nvPr>
        </p:nvSpPr>
        <p:spPr/>
        <p:txBody>
          <a:bodyPr/>
          <a:lstStyle/>
          <a:p>
            <a:fld id="{C1F20633-916C-4931-BD75-711A7E624041}" type="slidenum">
              <a:rPr lang="en-GB" smtClean="0"/>
              <a:t>‹#›</a:t>
            </a:fld>
            <a:endParaRPr lang="en-GB" dirty="0"/>
          </a:p>
        </p:txBody>
      </p:sp>
    </p:spTree>
    <p:extLst>
      <p:ext uri="{BB962C8B-B14F-4D97-AF65-F5344CB8AC3E}">
        <p14:creationId xmlns:p14="http://schemas.microsoft.com/office/powerpoint/2010/main" val="832164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9DCB6-22E9-4E69-8579-D649B169224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E49A4C2-256D-4981-9254-F8D3C0962F1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A8C1129-3FB2-418F-95B8-BA87FFC65502}"/>
              </a:ext>
            </a:extLst>
          </p:cNvPr>
          <p:cNvSpPr>
            <a:spLocks noGrp="1"/>
          </p:cNvSpPr>
          <p:nvPr>
            <p:ph type="dt" sz="half" idx="10"/>
          </p:nvPr>
        </p:nvSpPr>
        <p:spPr/>
        <p:txBody>
          <a:bodyPr/>
          <a:lstStyle/>
          <a:p>
            <a:fld id="{38199A80-7A24-4945-AB21-2A7797B6D1F4}" type="datetime1">
              <a:rPr lang="en-GB" smtClean="0"/>
              <a:t>13/06/2025</a:t>
            </a:fld>
            <a:endParaRPr lang="en-GB" dirty="0"/>
          </a:p>
        </p:txBody>
      </p:sp>
      <p:sp>
        <p:nvSpPr>
          <p:cNvPr id="5" name="Footer Placeholder 4">
            <a:extLst>
              <a:ext uri="{FF2B5EF4-FFF2-40B4-BE49-F238E27FC236}">
                <a16:creationId xmlns:a16="http://schemas.microsoft.com/office/drawing/2014/main" id="{FBA63C90-8D42-4244-A2DF-57E4D52CEF7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CCA5808-D4F7-4645-8758-C55EC4903FB3}"/>
              </a:ext>
            </a:extLst>
          </p:cNvPr>
          <p:cNvSpPr>
            <a:spLocks noGrp="1"/>
          </p:cNvSpPr>
          <p:nvPr>
            <p:ph type="sldNum" sz="quarter" idx="12"/>
          </p:nvPr>
        </p:nvSpPr>
        <p:spPr/>
        <p:txBody>
          <a:bodyPr/>
          <a:lstStyle/>
          <a:p>
            <a:fld id="{C1F20633-916C-4931-BD75-711A7E624041}" type="slidenum">
              <a:rPr lang="en-GB" smtClean="0"/>
              <a:t>‹#›</a:t>
            </a:fld>
            <a:endParaRPr lang="en-GB" dirty="0"/>
          </a:p>
        </p:txBody>
      </p:sp>
    </p:spTree>
    <p:extLst>
      <p:ext uri="{BB962C8B-B14F-4D97-AF65-F5344CB8AC3E}">
        <p14:creationId xmlns:p14="http://schemas.microsoft.com/office/powerpoint/2010/main" val="2307953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A84AE1A-3E93-48A6-B0EE-33A70D48797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D55510C-EC06-44CF-954A-E95627D3EBA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24C9677-D3C2-4552-AF59-AD5DDBDE13A0}"/>
              </a:ext>
            </a:extLst>
          </p:cNvPr>
          <p:cNvSpPr>
            <a:spLocks noGrp="1"/>
          </p:cNvSpPr>
          <p:nvPr>
            <p:ph type="dt" sz="half" idx="10"/>
          </p:nvPr>
        </p:nvSpPr>
        <p:spPr/>
        <p:txBody>
          <a:bodyPr/>
          <a:lstStyle/>
          <a:p>
            <a:fld id="{B743A392-2DB4-4245-B3FF-A6BC4326EEB0}" type="datetime1">
              <a:rPr lang="en-GB" smtClean="0"/>
              <a:t>13/06/2025</a:t>
            </a:fld>
            <a:endParaRPr lang="en-GB" dirty="0"/>
          </a:p>
        </p:txBody>
      </p:sp>
      <p:sp>
        <p:nvSpPr>
          <p:cNvPr id="5" name="Footer Placeholder 4">
            <a:extLst>
              <a:ext uri="{FF2B5EF4-FFF2-40B4-BE49-F238E27FC236}">
                <a16:creationId xmlns:a16="http://schemas.microsoft.com/office/drawing/2014/main" id="{ADFF6BC6-2823-4F7A-A7C6-57560B5EE32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2CBDCDA-C57A-4B3F-B8BB-971B8400A13B}"/>
              </a:ext>
            </a:extLst>
          </p:cNvPr>
          <p:cNvSpPr>
            <a:spLocks noGrp="1"/>
          </p:cNvSpPr>
          <p:nvPr>
            <p:ph type="sldNum" sz="quarter" idx="12"/>
          </p:nvPr>
        </p:nvSpPr>
        <p:spPr/>
        <p:txBody>
          <a:bodyPr/>
          <a:lstStyle/>
          <a:p>
            <a:fld id="{C1F20633-916C-4931-BD75-711A7E624041}" type="slidenum">
              <a:rPr lang="en-GB" smtClean="0"/>
              <a:t>‹#›</a:t>
            </a:fld>
            <a:endParaRPr lang="en-GB" dirty="0"/>
          </a:p>
        </p:txBody>
      </p:sp>
    </p:spTree>
    <p:extLst>
      <p:ext uri="{BB962C8B-B14F-4D97-AF65-F5344CB8AC3E}">
        <p14:creationId xmlns:p14="http://schemas.microsoft.com/office/powerpoint/2010/main" val="2558248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ED877-E60F-449A-85A0-85B0ACEE3E9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2CBF994-D232-4A17-AFE6-8184FD9098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2F68E5D-A4FE-4571-91C1-35CA13AFCEEA}"/>
              </a:ext>
            </a:extLst>
          </p:cNvPr>
          <p:cNvSpPr>
            <a:spLocks noGrp="1"/>
          </p:cNvSpPr>
          <p:nvPr>
            <p:ph type="dt" sz="half" idx="10"/>
          </p:nvPr>
        </p:nvSpPr>
        <p:spPr/>
        <p:txBody>
          <a:bodyPr/>
          <a:lstStyle/>
          <a:p>
            <a:fld id="{70261D54-9FFE-493A-B8CF-66525903CA91}" type="datetime1">
              <a:rPr lang="en-GB" smtClean="0"/>
              <a:t>13/06/2025</a:t>
            </a:fld>
            <a:endParaRPr lang="en-GB" dirty="0"/>
          </a:p>
        </p:txBody>
      </p:sp>
      <p:sp>
        <p:nvSpPr>
          <p:cNvPr id="5" name="Footer Placeholder 4">
            <a:extLst>
              <a:ext uri="{FF2B5EF4-FFF2-40B4-BE49-F238E27FC236}">
                <a16:creationId xmlns:a16="http://schemas.microsoft.com/office/drawing/2014/main" id="{514257F6-97C9-4CA4-AF45-F3932CE46AB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6F030D9D-D291-48F6-AB5B-670884DB5378}"/>
              </a:ext>
            </a:extLst>
          </p:cNvPr>
          <p:cNvSpPr>
            <a:spLocks noGrp="1"/>
          </p:cNvSpPr>
          <p:nvPr>
            <p:ph type="sldNum" sz="quarter" idx="12"/>
          </p:nvPr>
        </p:nvSpPr>
        <p:spPr/>
        <p:txBody>
          <a:bodyPr/>
          <a:lstStyle/>
          <a:p>
            <a:fld id="{C1F20633-916C-4931-BD75-711A7E624041}" type="slidenum">
              <a:rPr lang="en-GB" smtClean="0"/>
              <a:t>‹#›</a:t>
            </a:fld>
            <a:endParaRPr lang="en-GB" dirty="0"/>
          </a:p>
        </p:txBody>
      </p:sp>
    </p:spTree>
    <p:extLst>
      <p:ext uri="{BB962C8B-B14F-4D97-AF65-F5344CB8AC3E}">
        <p14:creationId xmlns:p14="http://schemas.microsoft.com/office/powerpoint/2010/main" val="3929109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9FC57-DD1C-4D1E-ABE8-F2ADBF70BA6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32254CE-881F-4D23-B2DC-7DFFF1E428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BF9417A-1722-4BA7-8BED-BB17B64D8E2C}"/>
              </a:ext>
            </a:extLst>
          </p:cNvPr>
          <p:cNvSpPr>
            <a:spLocks noGrp="1"/>
          </p:cNvSpPr>
          <p:nvPr>
            <p:ph type="dt" sz="half" idx="10"/>
          </p:nvPr>
        </p:nvSpPr>
        <p:spPr/>
        <p:txBody>
          <a:bodyPr/>
          <a:lstStyle/>
          <a:p>
            <a:fld id="{107ACA13-1349-4F55-8B61-3B04E4F7F894}" type="datetime1">
              <a:rPr lang="en-GB" smtClean="0"/>
              <a:t>13/06/2025</a:t>
            </a:fld>
            <a:endParaRPr lang="en-GB" dirty="0"/>
          </a:p>
        </p:txBody>
      </p:sp>
      <p:sp>
        <p:nvSpPr>
          <p:cNvPr id="5" name="Footer Placeholder 4">
            <a:extLst>
              <a:ext uri="{FF2B5EF4-FFF2-40B4-BE49-F238E27FC236}">
                <a16:creationId xmlns:a16="http://schemas.microsoft.com/office/drawing/2014/main" id="{1BACB2E9-FA24-4444-8D7C-6CB33D7E437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2B2B8BA-12C7-4220-8C48-7D642FE3500B}"/>
              </a:ext>
            </a:extLst>
          </p:cNvPr>
          <p:cNvSpPr>
            <a:spLocks noGrp="1"/>
          </p:cNvSpPr>
          <p:nvPr>
            <p:ph type="sldNum" sz="quarter" idx="12"/>
          </p:nvPr>
        </p:nvSpPr>
        <p:spPr/>
        <p:txBody>
          <a:bodyPr/>
          <a:lstStyle/>
          <a:p>
            <a:fld id="{C1F20633-916C-4931-BD75-711A7E624041}" type="slidenum">
              <a:rPr lang="en-GB" smtClean="0"/>
              <a:t>‹#›</a:t>
            </a:fld>
            <a:endParaRPr lang="en-GB" dirty="0"/>
          </a:p>
        </p:txBody>
      </p:sp>
    </p:spTree>
    <p:extLst>
      <p:ext uri="{BB962C8B-B14F-4D97-AF65-F5344CB8AC3E}">
        <p14:creationId xmlns:p14="http://schemas.microsoft.com/office/powerpoint/2010/main" val="2219796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127F9-0833-49FC-8555-404486AF53B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C3CCDF2-39C4-480B-BFF5-D9BAF803C46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291BD91-5E8B-4CBF-9A03-1D1B707A9F8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8ADE7BD-0A06-49DB-B97C-12A4E86BC822}"/>
              </a:ext>
            </a:extLst>
          </p:cNvPr>
          <p:cNvSpPr>
            <a:spLocks noGrp="1"/>
          </p:cNvSpPr>
          <p:nvPr>
            <p:ph type="dt" sz="half" idx="10"/>
          </p:nvPr>
        </p:nvSpPr>
        <p:spPr/>
        <p:txBody>
          <a:bodyPr/>
          <a:lstStyle/>
          <a:p>
            <a:fld id="{7F2E18B3-BC79-45D4-B9AB-80CFE68B0DA9}" type="datetime1">
              <a:rPr lang="en-GB" smtClean="0"/>
              <a:t>13/06/2025</a:t>
            </a:fld>
            <a:endParaRPr lang="en-GB" dirty="0"/>
          </a:p>
        </p:txBody>
      </p:sp>
      <p:sp>
        <p:nvSpPr>
          <p:cNvPr id="6" name="Footer Placeholder 5">
            <a:extLst>
              <a:ext uri="{FF2B5EF4-FFF2-40B4-BE49-F238E27FC236}">
                <a16:creationId xmlns:a16="http://schemas.microsoft.com/office/drawing/2014/main" id="{528956D5-2DED-4546-A59D-AA361DC136AD}"/>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291388B2-A2AF-41E0-B471-B1C532EF8EB0}"/>
              </a:ext>
            </a:extLst>
          </p:cNvPr>
          <p:cNvSpPr>
            <a:spLocks noGrp="1"/>
          </p:cNvSpPr>
          <p:nvPr>
            <p:ph type="sldNum" sz="quarter" idx="12"/>
          </p:nvPr>
        </p:nvSpPr>
        <p:spPr/>
        <p:txBody>
          <a:bodyPr/>
          <a:lstStyle/>
          <a:p>
            <a:fld id="{C1F20633-916C-4931-BD75-711A7E624041}" type="slidenum">
              <a:rPr lang="en-GB" smtClean="0"/>
              <a:t>‹#›</a:t>
            </a:fld>
            <a:endParaRPr lang="en-GB" dirty="0"/>
          </a:p>
        </p:txBody>
      </p:sp>
    </p:spTree>
    <p:extLst>
      <p:ext uri="{BB962C8B-B14F-4D97-AF65-F5344CB8AC3E}">
        <p14:creationId xmlns:p14="http://schemas.microsoft.com/office/powerpoint/2010/main" val="1365548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63749-387C-4604-825D-32E9C75E086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E7B78A4-6E3C-453F-B725-6659B7603A2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0D17CC3-F99C-40B2-A7A9-8D74BB9F77D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8ED6502-6C83-49D4-B4EA-5EBFE4D31D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299A2D2-FE33-4758-ADC6-C62E94A42BD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948B63C-F78B-4240-B124-A68549EA004F}"/>
              </a:ext>
            </a:extLst>
          </p:cNvPr>
          <p:cNvSpPr>
            <a:spLocks noGrp="1"/>
          </p:cNvSpPr>
          <p:nvPr>
            <p:ph type="dt" sz="half" idx="10"/>
          </p:nvPr>
        </p:nvSpPr>
        <p:spPr/>
        <p:txBody>
          <a:bodyPr/>
          <a:lstStyle/>
          <a:p>
            <a:fld id="{E1DDF7F4-BF7C-4943-A297-1274733B28CC}" type="datetime1">
              <a:rPr lang="en-GB" smtClean="0"/>
              <a:t>13/06/2025</a:t>
            </a:fld>
            <a:endParaRPr lang="en-GB" dirty="0"/>
          </a:p>
        </p:txBody>
      </p:sp>
      <p:sp>
        <p:nvSpPr>
          <p:cNvPr id="8" name="Footer Placeholder 7">
            <a:extLst>
              <a:ext uri="{FF2B5EF4-FFF2-40B4-BE49-F238E27FC236}">
                <a16:creationId xmlns:a16="http://schemas.microsoft.com/office/drawing/2014/main" id="{7B55903F-EC3A-4125-A771-C38A85C54E13}"/>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A49A1DFD-F36E-44FE-833F-FC18C5C64FCE}"/>
              </a:ext>
            </a:extLst>
          </p:cNvPr>
          <p:cNvSpPr>
            <a:spLocks noGrp="1"/>
          </p:cNvSpPr>
          <p:nvPr>
            <p:ph type="sldNum" sz="quarter" idx="12"/>
          </p:nvPr>
        </p:nvSpPr>
        <p:spPr/>
        <p:txBody>
          <a:bodyPr/>
          <a:lstStyle/>
          <a:p>
            <a:fld id="{C1F20633-916C-4931-BD75-711A7E624041}" type="slidenum">
              <a:rPr lang="en-GB" smtClean="0"/>
              <a:t>‹#›</a:t>
            </a:fld>
            <a:endParaRPr lang="en-GB" dirty="0"/>
          </a:p>
        </p:txBody>
      </p:sp>
    </p:spTree>
    <p:extLst>
      <p:ext uri="{BB962C8B-B14F-4D97-AF65-F5344CB8AC3E}">
        <p14:creationId xmlns:p14="http://schemas.microsoft.com/office/powerpoint/2010/main" val="2300125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9342D-908E-4297-9CDC-6AFFDEF79CF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099DD07-7B26-4B2D-9EEB-AECFBD08D75E}"/>
              </a:ext>
            </a:extLst>
          </p:cNvPr>
          <p:cNvSpPr>
            <a:spLocks noGrp="1"/>
          </p:cNvSpPr>
          <p:nvPr>
            <p:ph type="dt" sz="half" idx="10"/>
          </p:nvPr>
        </p:nvSpPr>
        <p:spPr/>
        <p:txBody>
          <a:bodyPr/>
          <a:lstStyle/>
          <a:p>
            <a:fld id="{70284C45-3243-462D-8BC8-2349DAD9D5F1}" type="datetime1">
              <a:rPr lang="en-GB" smtClean="0"/>
              <a:t>13/06/2025</a:t>
            </a:fld>
            <a:endParaRPr lang="en-GB" dirty="0"/>
          </a:p>
        </p:txBody>
      </p:sp>
      <p:sp>
        <p:nvSpPr>
          <p:cNvPr id="4" name="Footer Placeholder 3">
            <a:extLst>
              <a:ext uri="{FF2B5EF4-FFF2-40B4-BE49-F238E27FC236}">
                <a16:creationId xmlns:a16="http://schemas.microsoft.com/office/drawing/2014/main" id="{3C64A2EA-B42E-4D17-8C8C-B7D0FCD751C9}"/>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4E53BEC4-1EBB-41C7-B928-60D67392F41F}"/>
              </a:ext>
            </a:extLst>
          </p:cNvPr>
          <p:cNvSpPr>
            <a:spLocks noGrp="1"/>
          </p:cNvSpPr>
          <p:nvPr>
            <p:ph type="sldNum" sz="quarter" idx="12"/>
          </p:nvPr>
        </p:nvSpPr>
        <p:spPr/>
        <p:txBody>
          <a:bodyPr/>
          <a:lstStyle/>
          <a:p>
            <a:fld id="{C1F20633-916C-4931-BD75-711A7E624041}" type="slidenum">
              <a:rPr lang="en-GB" smtClean="0"/>
              <a:t>‹#›</a:t>
            </a:fld>
            <a:endParaRPr lang="en-GB" dirty="0"/>
          </a:p>
        </p:txBody>
      </p:sp>
    </p:spTree>
    <p:extLst>
      <p:ext uri="{BB962C8B-B14F-4D97-AF65-F5344CB8AC3E}">
        <p14:creationId xmlns:p14="http://schemas.microsoft.com/office/powerpoint/2010/main" val="3606236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D72E8E-F5F2-42EE-B0CB-B700EDE2EF21}"/>
              </a:ext>
            </a:extLst>
          </p:cNvPr>
          <p:cNvSpPr>
            <a:spLocks noGrp="1"/>
          </p:cNvSpPr>
          <p:nvPr>
            <p:ph type="dt" sz="half" idx="10"/>
          </p:nvPr>
        </p:nvSpPr>
        <p:spPr/>
        <p:txBody>
          <a:bodyPr/>
          <a:lstStyle/>
          <a:p>
            <a:fld id="{824E8FD0-2FEB-4679-BEAE-A8A47DE74232}" type="datetime1">
              <a:rPr lang="en-GB" smtClean="0"/>
              <a:t>13/06/2025</a:t>
            </a:fld>
            <a:endParaRPr lang="en-GB" dirty="0"/>
          </a:p>
        </p:txBody>
      </p:sp>
      <p:sp>
        <p:nvSpPr>
          <p:cNvPr id="3" name="Footer Placeholder 2">
            <a:extLst>
              <a:ext uri="{FF2B5EF4-FFF2-40B4-BE49-F238E27FC236}">
                <a16:creationId xmlns:a16="http://schemas.microsoft.com/office/drawing/2014/main" id="{4F659DE0-BB66-48FC-9205-ECC6856E4B3C}"/>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1A160D2E-0C51-46DE-BF54-1AEA02EBF7E9}"/>
              </a:ext>
            </a:extLst>
          </p:cNvPr>
          <p:cNvSpPr>
            <a:spLocks noGrp="1"/>
          </p:cNvSpPr>
          <p:nvPr>
            <p:ph type="sldNum" sz="quarter" idx="12"/>
          </p:nvPr>
        </p:nvSpPr>
        <p:spPr/>
        <p:txBody>
          <a:bodyPr/>
          <a:lstStyle/>
          <a:p>
            <a:fld id="{C1F20633-916C-4931-BD75-711A7E624041}" type="slidenum">
              <a:rPr lang="en-GB" smtClean="0"/>
              <a:t>‹#›</a:t>
            </a:fld>
            <a:endParaRPr lang="en-GB" dirty="0"/>
          </a:p>
        </p:txBody>
      </p:sp>
    </p:spTree>
    <p:extLst>
      <p:ext uri="{BB962C8B-B14F-4D97-AF65-F5344CB8AC3E}">
        <p14:creationId xmlns:p14="http://schemas.microsoft.com/office/powerpoint/2010/main" val="4140984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6493F-1E0A-49C2-BD1C-C8D6B34EFA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AC0DB8-3707-4368-87F8-889A14FEFD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D98918A-9DC0-4E5B-A1E0-0F9979AA71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EBF03B-D22A-49B0-BEC0-4A11EB4CC90C}"/>
              </a:ext>
            </a:extLst>
          </p:cNvPr>
          <p:cNvSpPr>
            <a:spLocks noGrp="1"/>
          </p:cNvSpPr>
          <p:nvPr>
            <p:ph type="dt" sz="half" idx="10"/>
          </p:nvPr>
        </p:nvSpPr>
        <p:spPr/>
        <p:txBody>
          <a:bodyPr/>
          <a:lstStyle/>
          <a:p>
            <a:fld id="{238C0805-0A2E-402B-B0E0-A7C0D235C4CF}" type="datetime1">
              <a:rPr lang="en-GB" smtClean="0"/>
              <a:t>13/06/2025</a:t>
            </a:fld>
            <a:endParaRPr lang="en-GB" dirty="0"/>
          </a:p>
        </p:txBody>
      </p:sp>
      <p:sp>
        <p:nvSpPr>
          <p:cNvPr id="6" name="Footer Placeholder 5">
            <a:extLst>
              <a:ext uri="{FF2B5EF4-FFF2-40B4-BE49-F238E27FC236}">
                <a16:creationId xmlns:a16="http://schemas.microsoft.com/office/drawing/2014/main" id="{68171F08-665F-4AE3-8088-C77111D90FCC}"/>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25165BA9-98C8-4268-B4FD-C6280BBECE4D}"/>
              </a:ext>
            </a:extLst>
          </p:cNvPr>
          <p:cNvSpPr>
            <a:spLocks noGrp="1"/>
          </p:cNvSpPr>
          <p:nvPr>
            <p:ph type="sldNum" sz="quarter" idx="12"/>
          </p:nvPr>
        </p:nvSpPr>
        <p:spPr/>
        <p:txBody>
          <a:bodyPr/>
          <a:lstStyle/>
          <a:p>
            <a:fld id="{C1F20633-916C-4931-BD75-711A7E624041}" type="slidenum">
              <a:rPr lang="en-GB" smtClean="0"/>
              <a:t>‹#›</a:t>
            </a:fld>
            <a:endParaRPr lang="en-GB" dirty="0"/>
          </a:p>
        </p:txBody>
      </p:sp>
    </p:spTree>
    <p:extLst>
      <p:ext uri="{BB962C8B-B14F-4D97-AF65-F5344CB8AC3E}">
        <p14:creationId xmlns:p14="http://schemas.microsoft.com/office/powerpoint/2010/main" val="1154128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1191A-7BEF-4F04-AA03-C910B5C539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64161E4-8496-4D23-BD5C-26236AFB20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6B87AD34-3AB3-4029-9EB5-4F919BFD27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A8D4A3-EAE2-4D86-BAF6-7B3593149F0C}"/>
              </a:ext>
            </a:extLst>
          </p:cNvPr>
          <p:cNvSpPr>
            <a:spLocks noGrp="1"/>
          </p:cNvSpPr>
          <p:nvPr>
            <p:ph type="dt" sz="half" idx="10"/>
          </p:nvPr>
        </p:nvSpPr>
        <p:spPr/>
        <p:txBody>
          <a:bodyPr/>
          <a:lstStyle/>
          <a:p>
            <a:fld id="{459A039E-7E35-44FE-B9DB-94F55A372270}" type="datetime1">
              <a:rPr lang="en-GB" smtClean="0"/>
              <a:t>13/06/2025</a:t>
            </a:fld>
            <a:endParaRPr lang="en-GB" dirty="0"/>
          </a:p>
        </p:txBody>
      </p:sp>
      <p:sp>
        <p:nvSpPr>
          <p:cNvPr id="6" name="Footer Placeholder 5">
            <a:extLst>
              <a:ext uri="{FF2B5EF4-FFF2-40B4-BE49-F238E27FC236}">
                <a16:creationId xmlns:a16="http://schemas.microsoft.com/office/drawing/2014/main" id="{5EA27E93-2D0D-4A9F-A10F-18265BEBA839}"/>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3890387-E341-4EA6-B5AB-75E75A2D43D3}"/>
              </a:ext>
            </a:extLst>
          </p:cNvPr>
          <p:cNvSpPr>
            <a:spLocks noGrp="1"/>
          </p:cNvSpPr>
          <p:nvPr>
            <p:ph type="sldNum" sz="quarter" idx="12"/>
          </p:nvPr>
        </p:nvSpPr>
        <p:spPr/>
        <p:txBody>
          <a:bodyPr/>
          <a:lstStyle/>
          <a:p>
            <a:fld id="{C1F20633-916C-4931-BD75-711A7E624041}" type="slidenum">
              <a:rPr lang="en-GB" smtClean="0"/>
              <a:t>‹#›</a:t>
            </a:fld>
            <a:endParaRPr lang="en-GB" dirty="0"/>
          </a:p>
        </p:txBody>
      </p:sp>
    </p:spTree>
    <p:extLst>
      <p:ext uri="{BB962C8B-B14F-4D97-AF65-F5344CB8AC3E}">
        <p14:creationId xmlns:p14="http://schemas.microsoft.com/office/powerpoint/2010/main" val="3080327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937649-ABB3-432E-89D9-DFC2F1EC88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B6E5907-B74C-48BA-BD3B-F3A4E613C9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DED48F6-2C5A-4880-BD5C-8FB51F4975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32CD3E-17A0-4757-BB23-145B61D0B1EB}" type="datetime1">
              <a:rPr lang="en-GB" smtClean="0"/>
              <a:t>13/06/2025</a:t>
            </a:fld>
            <a:endParaRPr lang="en-GB" dirty="0"/>
          </a:p>
        </p:txBody>
      </p:sp>
      <p:sp>
        <p:nvSpPr>
          <p:cNvPr id="5" name="Footer Placeholder 4">
            <a:extLst>
              <a:ext uri="{FF2B5EF4-FFF2-40B4-BE49-F238E27FC236}">
                <a16:creationId xmlns:a16="http://schemas.microsoft.com/office/drawing/2014/main" id="{4FE75379-89F0-4C3E-9604-BC522957EF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73A65013-B2C5-48AD-95C9-3D82291676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20633-916C-4931-BD75-711A7E624041}" type="slidenum">
              <a:rPr lang="en-GB" smtClean="0"/>
              <a:t>‹#›</a:t>
            </a:fld>
            <a:endParaRPr lang="en-GB" dirty="0"/>
          </a:p>
        </p:txBody>
      </p:sp>
    </p:spTree>
    <p:extLst>
      <p:ext uri="{BB962C8B-B14F-4D97-AF65-F5344CB8AC3E}">
        <p14:creationId xmlns:p14="http://schemas.microsoft.com/office/powerpoint/2010/main" val="41801419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hyperlink" Target="mailto:Patricia.marson1@nhs.net" TargetMode="External"/><Relationship Id="rId3" Type="http://schemas.openxmlformats.org/officeDocument/2006/relationships/image" Target="../media/image1.png"/><Relationship Id="rId7" Type="http://schemas.openxmlformats.org/officeDocument/2006/relationships/hyperlink" Target="mailto:Rebecca.haughton2@nhs.net"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eg"/><Relationship Id="rId10" Type="http://schemas.openxmlformats.org/officeDocument/2006/relationships/image" Target="../media/image7.png"/><Relationship Id="rId4" Type="http://schemas.openxmlformats.org/officeDocument/2006/relationships/image" Target="../media/image4.png"/><Relationship Id="rId9" Type="http://schemas.openxmlformats.org/officeDocument/2006/relationships/hyperlink" Target="mailto:pcftsu.guardian@nhs.net"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coventryrugbygpalliance.nhs.uk/health-and-wellbeing/" TargetMode="Externa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hyperlink" Target="mailto:jo@samaritans.org" TargetMode="External"/><Relationship Id="rId3" Type="http://schemas.openxmlformats.org/officeDocument/2006/relationships/image" Target="../media/image1.png"/><Relationship Id="rId7" Type="http://schemas.openxmlformats.org/officeDocument/2006/relationships/hyperlink" Target="http://www.samaritans.or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mailto:advice@rethink.org" TargetMode="External"/><Relationship Id="rId5" Type="http://schemas.openxmlformats.org/officeDocument/2006/relationships/hyperlink" Target="http://www.rethink.org/" TargetMode="External"/><Relationship Id="rId4" Type="http://schemas.openxmlformats.org/officeDocument/2006/relationships/hyperlink" Target="https://www.mind.org.uk/need-urgent-hel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0D1D739-EDC4-4BE6-A073-9B157E1F90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6CDD35A4-E546-4AF3-A8B9-AC24C5C9FA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custGeom>
            <a:avLst/>
            <a:gdLst>
              <a:gd name="connsiteX0" fmla="*/ 0 w 12192000"/>
              <a:gd name="connsiteY0" fmla="*/ 0 h 6858000"/>
              <a:gd name="connsiteX1" fmla="*/ 3852070 w 12192000"/>
              <a:gd name="connsiteY1" fmla="*/ 0 h 6858000"/>
              <a:gd name="connsiteX2" fmla="*/ 3878367 w 12192000"/>
              <a:gd name="connsiteY2" fmla="*/ 23504 h 6858000"/>
              <a:gd name="connsiteX3" fmla="*/ 3885324 w 12192000"/>
              <a:gd name="connsiteY3" fmla="*/ 84795 h 6858000"/>
              <a:gd name="connsiteX4" fmla="*/ 3820400 w 12192000"/>
              <a:gd name="connsiteY4" fmla="*/ 131127 h 6858000"/>
              <a:gd name="connsiteX5" fmla="*/ 3631811 w 12192000"/>
              <a:gd name="connsiteY5" fmla="*/ 219929 h 6858000"/>
              <a:gd name="connsiteX6" fmla="*/ 4327428 w 12192000"/>
              <a:gd name="connsiteY6" fmla="*/ 351201 h 6858000"/>
              <a:gd name="connsiteX7" fmla="*/ 4080099 w 12192000"/>
              <a:gd name="connsiteY7" fmla="*/ 432279 h 6858000"/>
              <a:gd name="connsiteX8" fmla="*/ 3823492 w 12192000"/>
              <a:gd name="connsiteY8" fmla="*/ 490194 h 6858000"/>
              <a:gd name="connsiteX9" fmla="*/ 3545246 w 12192000"/>
              <a:gd name="connsiteY9" fmla="*/ 532664 h 6858000"/>
              <a:gd name="connsiteX10" fmla="*/ 3291732 w 12192000"/>
              <a:gd name="connsiteY10" fmla="*/ 617605 h 6858000"/>
              <a:gd name="connsiteX11" fmla="*/ 3953340 w 12192000"/>
              <a:gd name="connsiteY11" fmla="*/ 652353 h 6858000"/>
              <a:gd name="connsiteX12" fmla="*/ 3610170 w 12192000"/>
              <a:gd name="connsiteY12" fmla="*/ 729572 h 6858000"/>
              <a:gd name="connsiteX13" fmla="*/ 3328832 w 12192000"/>
              <a:gd name="connsiteY13" fmla="*/ 829957 h 6858000"/>
              <a:gd name="connsiteX14" fmla="*/ 3130966 w 12192000"/>
              <a:gd name="connsiteY14" fmla="*/ 876288 h 6858000"/>
              <a:gd name="connsiteX15" fmla="*/ 2920736 w 12192000"/>
              <a:gd name="connsiteY15" fmla="*/ 887872 h 6858000"/>
              <a:gd name="connsiteX16" fmla="*/ 2871269 w 12192000"/>
              <a:gd name="connsiteY16" fmla="*/ 961228 h 6858000"/>
              <a:gd name="connsiteX17" fmla="*/ 2936195 w 12192000"/>
              <a:gd name="connsiteY17" fmla="*/ 1038448 h 6858000"/>
              <a:gd name="connsiteX18" fmla="*/ 3035126 w 12192000"/>
              <a:gd name="connsiteY18" fmla="*/ 1046168 h 6858000"/>
              <a:gd name="connsiteX19" fmla="*/ 3625627 w 12192000"/>
              <a:gd name="connsiteY19" fmla="*/ 1065474 h 6858000"/>
              <a:gd name="connsiteX20" fmla="*/ 1733551 w 12192000"/>
              <a:gd name="connsiteY20" fmla="*/ 1235355 h 6858000"/>
              <a:gd name="connsiteX21" fmla="*/ 1990156 w 12192000"/>
              <a:gd name="connsiteY21" fmla="*/ 1339602 h 6858000"/>
              <a:gd name="connsiteX22" fmla="*/ 2076722 w 12192000"/>
              <a:gd name="connsiteY22" fmla="*/ 1625311 h 6858000"/>
              <a:gd name="connsiteX23" fmla="*/ 2392067 w 12192000"/>
              <a:gd name="connsiteY23" fmla="*/ 1787470 h 6858000"/>
              <a:gd name="connsiteX24" fmla="*/ 2596115 w 12192000"/>
              <a:gd name="connsiteY24" fmla="*/ 1845385 h 6858000"/>
              <a:gd name="connsiteX25" fmla="*/ 3062950 w 12192000"/>
              <a:gd name="connsiteY25" fmla="*/ 1930326 h 6858000"/>
              <a:gd name="connsiteX26" fmla="*/ 3130966 w 12192000"/>
              <a:gd name="connsiteY26" fmla="*/ 2069319 h 6858000"/>
              <a:gd name="connsiteX27" fmla="*/ 3189708 w 12192000"/>
              <a:gd name="connsiteY27" fmla="*/ 2223754 h 6858000"/>
              <a:gd name="connsiteX28" fmla="*/ 3313373 w 12192000"/>
              <a:gd name="connsiteY28" fmla="*/ 2324141 h 6858000"/>
              <a:gd name="connsiteX29" fmla="*/ 2351877 w 12192000"/>
              <a:gd name="connsiteY29" fmla="*/ 2308697 h 6858000"/>
              <a:gd name="connsiteX30" fmla="*/ 3437038 w 12192000"/>
              <a:gd name="connsiteY30" fmla="*/ 2633017 h 6858000"/>
              <a:gd name="connsiteX31" fmla="*/ 3341198 w 12192000"/>
              <a:gd name="connsiteY31" fmla="*/ 2760427 h 6858000"/>
              <a:gd name="connsiteX32" fmla="*/ 3934791 w 12192000"/>
              <a:gd name="connsiteY32" fmla="*/ 2934169 h 6858000"/>
              <a:gd name="connsiteX33" fmla="*/ 3616352 w 12192000"/>
              <a:gd name="connsiteY33" fmla="*/ 2953473 h 6858000"/>
              <a:gd name="connsiteX34" fmla="*/ 5468240 w 12192000"/>
              <a:gd name="connsiteY34" fmla="*/ 3679329 h 6858000"/>
              <a:gd name="connsiteX35" fmla="*/ 8111582 w 12192000"/>
              <a:gd name="connsiteY35" fmla="*/ 4204418 h 6858000"/>
              <a:gd name="connsiteX36" fmla="*/ 9144186 w 12192000"/>
              <a:gd name="connsiteY36" fmla="*/ 4304802 h 6858000"/>
              <a:gd name="connsiteX37" fmla="*/ 10319004 w 12192000"/>
              <a:gd name="connsiteY37" fmla="*/ 4273915 h 6858000"/>
              <a:gd name="connsiteX38" fmla="*/ 12053408 w 12192000"/>
              <a:gd name="connsiteY38" fmla="*/ 3907125 h 6858000"/>
              <a:gd name="connsiteX39" fmla="*/ 12192000 w 12192000"/>
              <a:gd name="connsiteY39" fmla="*/ 3841157 h 6858000"/>
              <a:gd name="connsiteX40" fmla="*/ 12192000 w 12192000"/>
              <a:gd name="connsiteY40" fmla="*/ 6858000 h 6858000"/>
              <a:gd name="connsiteX41" fmla="*/ 0 w 12192000"/>
              <a:gd name="connsiteY4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2192000" h="6858000">
                <a:moveTo>
                  <a:pt x="0" y="0"/>
                </a:moveTo>
                <a:lnTo>
                  <a:pt x="3852070" y="0"/>
                </a:lnTo>
                <a:lnTo>
                  <a:pt x="3878367" y="23504"/>
                </a:lnTo>
                <a:cubicBezTo>
                  <a:pt x="3887642" y="39430"/>
                  <a:pt x="3891507" y="59700"/>
                  <a:pt x="3885324" y="84795"/>
                </a:cubicBezTo>
                <a:cubicBezTo>
                  <a:pt x="3876049" y="123406"/>
                  <a:pt x="3845133" y="123406"/>
                  <a:pt x="3820400" y="131127"/>
                </a:cubicBezTo>
                <a:cubicBezTo>
                  <a:pt x="3764751" y="154292"/>
                  <a:pt x="3696735" y="138849"/>
                  <a:pt x="3631811" y="219929"/>
                </a:cubicBezTo>
                <a:cubicBezTo>
                  <a:pt x="3879141" y="262399"/>
                  <a:pt x="4117198" y="181318"/>
                  <a:pt x="4327428" y="351201"/>
                </a:cubicBezTo>
                <a:cubicBezTo>
                  <a:pt x="4250138" y="436142"/>
                  <a:pt x="4163572" y="416836"/>
                  <a:pt x="4080099" y="432279"/>
                </a:cubicBezTo>
                <a:cubicBezTo>
                  <a:pt x="3993533" y="447725"/>
                  <a:pt x="3910058" y="474751"/>
                  <a:pt x="3823492" y="490194"/>
                </a:cubicBezTo>
                <a:cubicBezTo>
                  <a:pt x="3730743" y="509498"/>
                  <a:pt x="3637993" y="513360"/>
                  <a:pt x="3545246" y="532664"/>
                </a:cubicBezTo>
                <a:cubicBezTo>
                  <a:pt x="3467954" y="548109"/>
                  <a:pt x="3384480" y="521081"/>
                  <a:pt x="3291732" y="617605"/>
                </a:cubicBezTo>
                <a:cubicBezTo>
                  <a:pt x="3520513" y="687103"/>
                  <a:pt x="3727651" y="582857"/>
                  <a:pt x="3953340" y="652353"/>
                </a:cubicBezTo>
                <a:cubicBezTo>
                  <a:pt x="3820400" y="714129"/>
                  <a:pt x="3712194" y="694824"/>
                  <a:pt x="3610170" y="729572"/>
                </a:cubicBezTo>
                <a:cubicBezTo>
                  <a:pt x="3517420" y="764322"/>
                  <a:pt x="3406122" y="725712"/>
                  <a:pt x="3328832" y="829957"/>
                </a:cubicBezTo>
                <a:cubicBezTo>
                  <a:pt x="3270090" y="911035"/>
                  <a:pt x="3208258" y="922618"/>
                  <a:pt x="3130966" y="876288"/>
                </a:cubicBezTo>
                <a:cubicBezTo>
                  <a:pt x="3062950" y="833818"/>
                  <a:pt x="2988752" y="845400"/>
                  <a:pt x="2920736" y="887872"/>
                </a:cubicBezTo>
                <a:cubicBezTo>
                  <a:pt x="2896004" y="903315"/>
                  <a:pt x="2871269" y="922618"/>
                  <a:pt x="2871269" y="961228"/>
                </a:cubicBezTo>
                <a:cubicBezTo>
                  <a:pt x="2871269" y="1015283"/>
                  <a:pt x="2902186" y="1030726"/>
                  <a:pt x="2936195" y="1038448"/>
                </a:cubicBezTo>
                <a:cubicBezTo>
                  <a:pt x="2967111" y="1046168"/>
                  <a:pt x="3004210" y="1053891"/>
                  <a:pt x="3035126" y="1046168"/>
                </a:cubicBezTo>
                <a:cubicBezTo>
                  <a:pt x="3232990" y="1003700"/>
                  <a:pt x="3427764" y="1073194"/>
                  <a:pt x="3625627" y="1065474"/>
                </a:cubicBezTo>
                <a:cubicBezTo>
                  <a:pt x="3004210" y="1231494"/>
                  <a:pt x="2376610" y="1177441"/>
                  <a:pt x="1733551" y="1235355"/>
                </a:cubicBezTo>
                <a:cubicBezTo>
                  <a:pt x="1817025" y="1351183"/>
                  <a:pt x="1925232" y="1254661"/>
                  <a:pt x="1990156" y="1339602"/>
                </a:cubicBezTo>
                <a:cubicBezTo>
                  <a:pt x="1928323" y="1517205"/>
                  <a:pt x="1953057" y="1613728"/>
                  <a:pt x="2076722" y="1625311"/>
                </a:cubicBezTo>
                <a:cubicBezTo>
                  <a:pt x="2197295" y="1636894"/>
                  <a:pt x="2327143" y="1575118"/>
                  <a:pt x="2392067" y="1787470"/>
                </a:cubicBezTo>
                <a:cubicBezTo>
                  <a:pt x="2410617" y="1853106"/>
                  <a:pt x="2525008" y="1833802"/>
                  <a:pt x="2596115" y="1845385"/>
                </a:cubicBezTo>
                <a:cubicBezTo>
                  <a:pt x="2750696" y="1872411"/>
                  <a:pt x="2914554" y="1845385"/>
                  <a:pt x="3062950" y="1930326"/>
                </a:cubicBezTo>
                <a:cubicBezTo>
                  <a:pt x="3121692" y="1961213"/>
                  <a:pt x="3161883" y="1984378"/>
                  <a:pt x="3130966" y="2069319"/>
                </a:cubicBezTo>
                <a:cubicBezTo>
                  <a:pt x="3100050" y="2158121"/>
                  <a:pt x="3140242" y="2189008"/>
                  <a:pt x="3189708" y="2223754"/>
                </a:cubicBezTo>
                <a:cubicBezTo>
                  <a:pt x="3226808" y="2250784"/>
                  <a:pt x="3282457" y="2243060"/>
                  <a:pt x="3313373" y="2324141"/>
                </a:cubicBezTo>
                <a:cubicBezTo>
                  <a:pt x="2988752" y="2312558"/>
                  <a:pt x="2673405" y="2246923"/>
                  <a:pt x="2351877" y="2308697"/>
                </a:cubicBezTo>
                <a:cubicBezTo>
                  <a:pt x="2704323" y="2463134"/>
                  <a:pt x="3090776" y="2455412"/>
                  <a:pt x="3437038" y="2633017"/>
                </a:cubicBezTo>
                <a:cubicBezTo>
                  <a:pt x="3424671" y="2694791"/>
                  <a:pt x="3344289" y="2667764"/>
                  <a:pt x="3341198" y="2760427"/>
                </a:cubicBezTo>
                <a:cubicBezTo>
                  <a:pt x="3523603" y="2856951"/>
                  <a:pt x="3743110" y="2791314"/>
                  <a:pt x="3934791" y="2934169"/>
                </a:cubicBezTo>
                <a:cubicBezTo>
                  <a:pt x="3823492" y="2999805"/>
                  <a:pt x="3721469" y="2891699"/>
                  <a:pt x="3616352" y="2953473"/>
                </a:cubicBezTo>
                <a:cubicBezTo>
                  <a:pt x="3650361" y="3046136"/>
                  <a:pt x="5189993" y="3617555"/>
                  <a:pt x="5468240" y="3679329"/>
                </a:cubicBezTo>
                <a:cubicBezTo>
                  <a:pt x="6034007" y="3806740"/>
                  <a:pt x="7663296" y="4131059"/>
                  <a:pt x="8111582" y="4204418"/>
                </a:cubicBezTo>
                <a:cubicBezTo>
                  <a:pt x="8457844" y="4258470"/>
                  <a:pt x="8801016" y="4300942"/>
                  <a:pt x="9144186" y="4304802"/>
                </a:cubicBezTo>
                <a:cubicBezTo>
                  <a:pt x="9536822" y="4308663"/>
                  <a:pt x="9926368" y="4289359"/>
                  <a:pt x="10319004" y="4273915"/>
                </a:cubicBezTo>
                <a:cubicBezTo>
                  <a:pt x="10906415" y="4250750"/>
                  <a:pt x="11484549" y="4158087"/>
                  <a:pt x="12053408" y="3907125"/>
                </a:cubicBezTo>
                <a:lnTo>
                  <a:pt x="12192000" y="3841157"/>
                </a:lnTo>
                <a:lnTo>
                  <a:pt x="12192000" y="6858000"/>
                </a:ln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F774EC5-EDC4-47DD-951E-D047B91926E9}"/>
              </a:ext>
            </a:extLst>
          </p:cNvPr>
          <p:cNvSpPr>
            <a:spLocks noGrp="1"/>
          </p:cNvSpPr>
          <p:nvPr>
            <p:ph type="ctrTitle"/>
          </p:nvPr>
        </p:nvSpPr>
        <p:spPr>
          <a:xfrm>
            <a:off x="838199" y="3563422"/>
            <a:ext cx="7268147" cy="1754376"/>
          </a:xfrm>
        </p:spPr>
        <p:txBody>
          <a:bodyPr>
            <a:normAutofit/>
          </a:bodyPr>
          <a:lstStyle/>
          <a:p>
            <a:pPr algn="l"/>
            <a:r>
              <a:rPr lang="en-GB" sz="4400" b="1" dirty="0">
                <a:latin typeface="+mn-lt"/>
              </a:rPr>
              <a:t>Internal &amp; External Resources for Speaking Up within CRGPA</a:t>
            </a:r>
          </a:p>
        </p:txBody>
      </p:sp>
      <p:sp>
        <p:nvSpPr>
          <p:cNvPr id="3" name="Subtitle 2">
            <a:extLst>
              <a:ext uri="{FF2B5EF4-FFF2-40B4-BE49-F238E27FC236}">
                <a16:creationId xmlns:a16="http://schemas.microsoft.com/office/drawing/2014/main" id="{43770F65-49DA-42A4-A406-2640B0D595A8}"/>
              </a:ext>
            </a:extLst>
          </p:cNvPr>
          <p:cNvSpPr>
            <a:spLocks noGrp="1"/>
          </p:cNvSpPr>
          <p:nvPr>
            <p:ph type="subTitle" idx="1"/>
          </p:nvPr>
        </p:nvSpPr>
        <p:spPr>
          <a:xfrm>
            <a:off x="838199" y="5384878"/>
            <a:ext cx="7315200" cy="775494"/>
          </a:xfrm>
        </p:spPr>
        <p:txBody>
          <a:bodyPr>
            <a:normAutofit/>
          </a:bodyPr>
          <a:lstStyle/>
          <a:p>
            <a:pPr algn="l" rtl="0"/>
            <a:r>
              <a:rPr lang="en-GB" dirty="0"/>
              <a:t>Working title </a:t>
            </a:r>
          </a:p>
        </p:txBody>
      </p:sp>
      <p:pic>
        <p:nvPicPr>
          <p:cNvPr id="4" name="Content Placeholder 4" descr="Text&#10;&#10;Description automatically generated with low confidence">
            <a:extLst>
              <a:ext uri="{FF2B5EF4-FFF2-40B4-BE49-F238E27FC236}">
                <a16:creationId xmlns:a16="http://schemas.microsoft.com/office/drawing/2014/main" id="{E61697EC-98E0-44BA-8D6F-A427FF2DA4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4475" y="1392391"/>
            <a:ext cx="6153150" cy="1081608"/>
          </a:xfrm>
          <a:prstGeom prst="rect">
            <a:avLst/>
          </a:prstGeom>
        </p:spPr>
      </p:pic>
    </p:spTree>
    <p:extLst>
      <p:ext uri="{BB962C8B-B14F-4D97-AF65-F5344CB8AC3E}">
        <p14:creationId xmlns:p14="http://schemas.microsoft.com/office/powerpoint/2010/main" val="1506137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9FEEF42-E6E0-411B-8523-BF84BD72B25D}"/>
              </a:ext>
            </a:extLst>
          </p:cNvPr>
          <p:cNvSpPr>
            <a:spLocks noGrp="1"/>
          </p:cNvSpPr>
          <p:nvPr>
            <p:ph type="title"/>
          </p:nvPr>
        </p:nvSpPr>
        <p:spPr>
          <a:xfrm>
            <a:off x="0" y="0"/>
            <a:ext cx="12192000" cy="901520"/>
          </a:xfrm>
          <a:solidFill>
            <a:srgbClr val="009999"/>
          </a:solidFill>
        </p:spPr>
        <p:txBody>
          <a:bodyPr/>
          <a:lstStyle/>
          <a:p>
            <a:pPr marL="360363"/>
            <a:r>
              <a:rPr lang="en-GB" b="1" dirty="0">
                <a:solidFill>
                  <a:schemeClr val="bg1"/>
                </a:solidFill>
              </a:rPr>
              <a:t>Why is it important to speak up? </a:t>
            </a:r>
          </a:p>
        </p:txBody>
      </p:sp>
      <p:pic>
        <p:nvPicPr>
          <p:cNvPr id="6" name="Content Placeholder 4" descr="Text&#10;&#10;Description automatically generated with low confidence">
            <a:extLst>
              <a:ext uri="{FF2B5EF4-FFF2-40B4-BE49-F238E27FC236}">
                <a16:creationId xmlns:a16="http://schemas.microsoft.com/office/drawing/2014/main" id="{5992CDDB-25C0-42FD-9E3E-B04CC8DAED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sp>
        <p:nvSpPr>
          <p:cNvPr id="7" name="Slide Number Placeholder 6">
            <a:extLst>
              <a:ext uri="{FF2B5EF4-FFF2-40B4-BE49-F238E27FC236}">
                <a16:creationId xmlns:a16="http://schemas.microsoft.com/office/drawing/2014/main" id="{8F731766-4AF3-492A-A420-85FC7ADDA5D5}"/>
              </a:ext>
            </a:extLst>
          </p:cNvPr>
          <p:cNvSpPr>
            <a:spLocks noGrp="1"/>
          </p:cNvSpPr>
          <p:nvPr>
            <p:ph type="sldNum" sz="quarter" idx="12"/>
          </p:nvPr>
        </p:nvSpPr>
        <p:spPr>
          <a:xfrm>
            <a:off x="12702221" y="8037147"/>
            <a:ext cx="1554475" cy="109949"/>
          </a:xfrm>
        </p:spPr>
        <p:txBody>
          <a:bodyPr/>
          <a:lstStyle/>
          <a:p>
            <a:fld id="{C1F20633-916C-4931-BD75-711A7E624041}" type="slidenum">
              <a:rPr lang="en-GB" smtClean="0"/>
              <a:t>2</a:t>
            </a:fld>
            <a:endParaRPr lang="en-GB" dirty="0"/>
          </a:p>
        </p:txBody>
      </p:sp>
      <p:sp>
        <p:nvSpPr>
          <p:cNvPr id="4" name="Content Placeholder 2">
            <a:extLst>
              <a:ext uri="{FF2B5EF4-FFF2-40B4-BE49-F238E27FC236}">
                <a16:creationId xmlns:a16="http://schemas.microsoft.com/office/drawing/2014/main" id="{3BB4570D-3182-F1C2-F9B5-82EF3FFF2D9B}"/>
              </a:ext>
            </a:extLst>
          </p:cNvPr>
          <p:cNvSpPr txBox="1">
            <a:spLocks/>
          </p:cNvSpPr>
          <p:nvPr/>
        </p:nvSpPr>
        <p:spPr>
          <a:xfrm>
            <a:off x="514079" y="1362866"/>
            <a:ext cx="10515600" cy="46655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2400" dirty="0"/>
          </a:p>
        </p:txBody>
      </p:sp>
      <p:sp>
        <p:nvSpPr>
          <p:cNvPr id="8" name="Content Placeholder 2">
            <a:extLst>
              <a:ext uri="{FF2B5EF4-FFF2-40B4-BE49-F238E27FC236}">
                <a16:creationId xmlns:a16="http://schemas.microsoft.com/office/drawing/2014/main" id="{D6B458BE-C1C5-8D6E-83DC-66DFE082AE0F}"/>
              </a:ext>
            </a:extLst>
          </p:cNvPr>
          <p:cNvSpPr txBox="1">
            <a:spLocks/>
          </p:cNvSpPr>
          <p:nvPr/>
        </p:nvSpPr>
        <p:spPr>
          <a:xfrm>
            <a:off x="590278" y="1369688"/>
            <a:ext cx="10515600" cy="46655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dirty="0"/>
              <a:t>There are many benefits with speaking up and addressing any problems you may face within the organisation, for example; </a:t>
            </a:r>
          </a:p>
          <a:p>
            <a:endParaRPr lang="en-GB" sz="2400" dirty="0"/>
          </a:p>
          <a:p>
            <a:r>
              <a:rPr lang="en-GB" sz="2400" dirty="0"/>
              <a:t>Creating a healthy and positive working environment for everyone.</a:t>
            </a:r>
          </a:p>
          <a:p>
            <a:r>
              <a:rPr lang="en-GB" sz="2400" dirty="0"/>
              <a:t>Reduce stress and prevent any toxic elements occurring. </a:t>
            </a:r>
          </a:p>
          <a:p>
            <a:r>
              <a:rPr lang="en-GB" sz="2400" dirty="0"/>
              <a:t>Providing a safe space for you to have your voice heard. </a:t>
            </a:r>
          </a:p>
          <a:p>
            <a:r>
              <a:rPr lang="en-GB" sz="2400" dirty="0"/>
              <a:t>Building Trust</a:t>
            </a:r>
          </a:p>
          <a:p>
            <a:r>
              <a:rPr lang="en-GB" sz="2400" dirty="0"/>
              <a:t>Enhancing Team Collaboration</a:t>
            </a:r>
          </a:p>
          <a:p>
            <a:r>
              <a:rPr lang="en-GB" sz="2400" dirty="0"/>
              <a:t>Strengthening Leadership and Management</a:t>
            </a:r>
          </a:p>
          <a:p>
            <a:r>
              <a:rPr lang="en-GB" sz="2400" dirty="0"/>
              <a:t>Boost Morale and Engagement</a:t>
            </a:r>
          </a:p>
          <a:p>
            <a:pPr marL="0" indent="0">
              <a:buNone/>
            </a:pPr>
            <a:endParaRPr lang="en-GB" sz="2000" dirty="0"/>
          </a:p>
          <a:p>
            <a:endParaRPr lang="en-GB" sz="2000" dirty="0"/>
          </a:p>
        </p:txBody>
      </p:sp>
      <p:pic>
        <p:nvPicPr>
          <p:cNvPr id="1026" name="Picture 2" descr="How nurse managers can create a 'speaking-up' culture | RCNi">
            <a:extLst>
              <a:ext uri="{FF2B5EF4-FFF2-40B4-BE49-F238E27FC236}">
                <a16:creationId xmlns:a16="http://schemas.microsoft.com/office/drawing/2014/main" id="{ACC8A38E-3E79-501B-5BE4-5A24E5F844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98695" y="4254500"/>
            <a:ext cx="3857702" cy="2314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98366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9FEEF42-E6E0-411B-8523-BF84BD72B25D}"/>
              </a:ext>
            </a:extLst>
          </p:cNvPr>
          <p:cNvSpPr>
            <a:spLocks noGrp="1"/>
          </p:cNvSpPr>
          <p:nvPr>
            <p:ph type="title"/>
          </p:nvPr>
        </p:nvSpPr>
        <p:spPr>
          <a:xfrm>
            <a:off x="0" y="0"/>
            <a:ext cx="12192000" cy="1089546"/>
          </a:xfrm>
          <a:solidFill>
            <a:schemeClr val="accent1"/>
          </a:solidFill>
        </p:spPr>
        <p:txBody>
          <a:bodyPr>
            <a:normAutofit/>
          </a:bodyPr>
          <a:lstStyle/>
          <a:p>
            <a:pPr marL="360363"/>
            <a:r>
              <a:rPr lang="en-GB" b="1" dirty="0">
                <a:solidFill>
                  <a:schemeClr val="bg1"/>
                </a:solidFill>
              </a:rPr>
              <a:t>Internal Recourses  </a:t>
            </a:r>
          </a:p>
        </p:txBody>
      </p:sp>
      <p:pic>
        <p:nvPicPr>
          <p:cNvPr id="2" name="Content Placeholder 4" descr="Text&#10;&#10;Description automatically generated with low confidence">
            <a:extLst>
              <a:ext uri="{FF2B5EF4-FFF2-40B4-BE49-F238E27FC236}">
                <a16:creationId xmlns:a16="http://schemas.microsoft.com/office/drawing/2014/main" id="{5992CDDB-25C0-42FD-9E3E-B04CC8DAED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72649" y="1169630"/>
            <a:ext cx="2281793" cy="401096"/>
          </a:xfrm>
          <a:prstGeom prst="rect">
            <a:avLst/>
          </a:prstGeom>
        </p:spPr>
      </p:pic>
      <p:sp>
        <p:nvSpPr>
          <p:cNvPr id="8" name="Content Placeholder 2">
            <a:extLst>
              <a:ext uri="{FF2B5EF4-FFF2-40B4-BE49-F238E27FC236}">
                <a16:creationId xmlns:a16="http://schemas.microsoft.com/office/drawing/2014/main" id="{3C5678F9-8A99-5E5E-FE87-32D76C7C1126}"/>
              </a:ext>
            </a:extLst>
          </p:cNvPr>
          <p:cNvSpPr txBox="1">
            <a:spLocks/>
          </p:cNvSpPr>
          <p:nvPr/>
        </p:nvSpPr>
        <p:spPr>
          <a:xfrm>
            <a:off x="308610" y="1370178"/>
            <a:ext cx="11612880" cy="466558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00" u="sng" dirty="0"/>
              <a:t>Line Managers:</a:t>
            </a:r>
          </a:p>
          <a:p>
            <a:pPr marL="0" indent="0">
              <a:buNone/>
            </a:pPr>
            <a:r>
              <a:rPr lang="en-GB" sz="1400" dirty="0"/>
              <a:t>Your line manager should be your first point of contact. They are here to provide guidance, support, and direction. Equipped with essential knowledge, they can signpost you to helpful resources and provide relevant information based on your situation.</a:t>
            </a:r>
          </a:p>
          <a:p>
            <a:pPr marL="0" indent="0">
              <a:buNone/>
            </a:pPr>
            <a:endParaRPr lang="en-GB" sz="1400" dirty="0"/>
          </a:p>
          <a:p>
            <a:pPr marL="0" indent="0">
              <a:buNone/>
            </a:pPr>
            <a:r>
              <a:rPr lang="en-GB" sz="1400" b="1" dirty="0"/>
              <a:t>What if Your Line Manager Is the Concern?</a:t>
            </a:r>
          </a:p>
          <a:p>
            <a:pPr marL="0" indent="0">
              <a:buNone/>
            </a:pPr>
            <a:r>
              <a:rPr lang="en-GB" sz="1400" dirty="0"/>
              <a:t>If your concern involves your line manager, there are alternative avenues for support:</a:t>
            </a:r>
          </a:p>
          <a:p>
            <a:pPr>
              <a:buFont typeface="Arial" panose="020B0604020202020204" pitchFamily="34" charset="0"/>
              <a:buChar char="•"/>
            </a:pPr>
            <a:r>
              <a:rPr lang="en-GB" sz="1400" b="1" dirty="0"/>
              <a:t>Safety Team</a:t>
            </a:r>
            <a:r>
              <a:rPr lang="en-GB" sz="1400" dirty="0"/>
              <a:t> - Contact the safety team at </a:t>
            </a:r>
            <a:r>
              <a:rPr lang="en-GB" sz="1400" b="1" dirty="0"/>
              <a:t>crgpa.safety@nhs.net</a:t>
            </a:r>
            <a:r>
              <a:rPr lang="en-GB" sz="1400" dirty="0"/>
              <a:t>. They can direct you to useful resources and assist with reporting any incidents.</a:t>
            </a:r>
          </a:p>
          <a:p>
            <a:r>
              <a:rPr lang="en-GB" sz="1400" b="1" dirty="0">
                <a:effectLst/>
                <a:latin typeface="Calibri" panose="020F0502020204030204" pitchFamily="34" charset="0"/>
                <a:ea typeface="Times New Roman" panose="02020603050405020304" pitchFamily="18" charset="0"/>
              </a:rPr>
              <a:t>EDI Lead</a:t>
            </a:r>
            <a:r>
              <a:rPr lang="en-GB" sz="1200" dirty="0">
                <a:latin typeface="Calibri" panose="020F0502020204030204" pitchFamily="34" charset="0"/>
                <a:ea typeface="Times New Roman" panose="02020603050405020304" pitchFamily="18" charset="0"/>
              </a:rPr>
              <a:t> - </a:t>
            </a:r>
            <a:r>
              <a:rPr lang="en-GB" sz="1400" dirty="0">
                <a:ea typeface="Times New Roman" panose="02020603050405020304" pitchFamily="18" charset="0"/>
              </a:rPr>
              <a:t>Equality, Diversity and Inclusion Lead, is a role focused on ensuring fairness, inclusivity, and equity within an organisation or community</a:t>
            </a:r>
          </a:p>
          <a:p>
            <a:r>
              <a:rPr lang="en-GB" sz="1400" b="1" dirty="0">
                <a:effectLst/>
                <a:latin typeface="Calibri" panose="020F0502020204030204" pitchFamily="34" charset="0"/>
                <a:ea typeface="Times New Roman" panose="02020603050405020304" pitchFamily="18" charset="0"/>
              </a:rPr>
              <a:t>Staff feedback / Suggestion boxes</a:t>
            </a:r>
            <a:r>
              <a:rPr lang="en-GB" sz="1200" b="1" dirty="0">
                <a:latin typeface="Calibri" panose="020F0502020204030204" pitchFamily="34" charset="0"/>
                <a:ea typeface="Times New Roman" panose="02020603050405020304" pitchFamily="18" charset="0"/>
              </a:rPr>
              <a:t> </a:t>
            </a:r>
            <a:r>
              <a:rPr lang="en-GB" sz="1200" dirty="0">
                <a:latin typeface="Calibri" panose="020F0502020204030204" pitchFamily="34" charset="0"/>
                <a:ea typeface="Times New Roman" panose="02020603050405020304" pitchFamily="18" charset="0"/>
              </a:rPr>
              <a:t>– </a:t>
            </a:r>
            <a:r>
              <a:rPr lang="en-GB" sz="1400" dirty="0">
                <a:latin typeface="Calibri" panose="020F0502020204030204" pitchFamily="34" charset="0"/>
                <a:ea typeface="Times New Roman" panose="02020603050405020304" pitchFamily="18" charset="0"/>
              </a:rPr>
              <a:t>Staff feedback (anonymous and non-anonymous options) can be located on Staff Zone, while suggestions boxes can be located in your working environment. </a:t>
            </a:r>
          </a:p>
          <a:p>
            <a:r>
              <a:rPr lang="en-GB" sz="1400" b="1" dirty="0">
                <a:latin typeface="Calibri" panose="020F0502020204030204" pitchFamily="34" charset="0"/>
              </a:rPr>
              <a:t>Freedom to Speak Up Guardians </a:t>
            </a:r>
            <a:r>
              <a:rPr lang="en-GB" sz="1400" dirty="0">
                <a:latin typeface="Calibri" panose="020F0502020204030204" pitchFamily="34" charset="0"/>
              </a:rPr>
              <a:t>– FTSUGs are here to provide a safe space for you to express any concerns you may have with your working environment. </a:t>
            </a:r>
            <a:endParaRPr lang="en-GB" sz="1400" dirty="0"/>
          </a:p>
          <a:p>
            <a:pPr>
              <a:buFont typeface="Arial" panose="020B0604020202020204" pitchFamily="34" charset="0"/>
              <a:buChar char="•"/>
            </a:pPr>
            <a:r>
              <a:rPr lang="en-GB" sz="1400" b="1" dirty="0"/>
              <a:t>Management</a:t>
            </a:r>
            <a:r>
              <a:rPr lang="en-GB" sz="1400" dirty="0"/>
              <a:t> - If necessary, escalate your concerns to senior management - those overseeing your line manager. They are there to provide solutions and address any challenges you may be facing.</a:t>
            </a:r>
          </a:p>
          <a:p>
            <a:pPr>
              <a:buFont typeface="Arial" panose="020B0604020202020204" pitchFamily="34" charset="0"/>
              <a:buChar char="•"/>
            </a:pPr>
            <a:r>
              <a:rPr lang="en-GB" sz="1400" b="1" dirty="0"/>
              <a:t>Human Resources (HR)</a:t>
            </a:r>
            <a:r>
              <a:rPr lang="en-GB" sz="1400" dirty="0"/>
              <a:t> - If you feel uncomfortable speaking with your manager, or if your concern is more serious, you can reach out to our HR team. They are skilled at handling sensitive issues and can provide confidential support.</a:t>
            </a:r>
          </a:p>
          <a:p>
            <a:pPr>
              <a:buFont typeface="Arial" panose="020B0604020202020204" pitchFamily="34" charset="0"/>
              <a:buChar char="•"/>
            </a:pPr>
            <a:r>
              <a:rPr lang="en-GB" sz="1400" b="1" dirty="0"/>
              <a:t>Employee Assistance Program (EAP) -</a:t>
            </a:r>
            <a:r>
              <a:rPr lang="en-GB" sz="1400" dirty="0"/>
              <a:t> For personal concerns or if you need someone to talk to, our EAP offers confidential counselling and support services. </a:t>
            </a:r>
          </a:p>
          <a:p>
            <a:pPr>
              <a:buFont typeface="Arial" panose="020B0604020202020204" pitchFamily="34" charset="0"/>
              <a:buChar char="•"/>
            </a:pPr>
            <a:r>
              <a:rPr lang="en-GB" sz="1400" b="1" dirty="0"/>
              <a:t>Trusted Colleagues</a:t>
            </a:r>
            <a:r>
              <a:rPr lang="en-GB" sz="1400" dirty="0"/>
              <a:t> - If you feel comfortable, discussing concerns with a trusted colleague can provide perspective and support.</a:t>
            </a:r>
          </a:p>
        </p:txBody>
      </p:sp>
    </p:spTree>
    <p:extLst>
      <p:ext uri="{BB962C8B-B14F-4D97-AF65-F5344CB8AC3E}">
        <p14:creationId xmlns:p14="http://schemas.microsoft.com/office/powerpoint/2010/main" val="2895231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9FEEF42-E6E0-411B-8523-BF84BD72B25D}"/>
              </a:ext>
            </a:extLst>
          </p:cNvPr>
          <p:cNvSpPr>
            <a:spLocks noGrp="1"/>
          </p:cNvSpPr>
          <p:nvPr>
            <p:ph type="title"/>
          </p:nvPr>
        </p:nvSpPr>
        <p:spPr>
          <a:xfrm>
            <a:off x="0" y="0"/>
            <a:ext cx="12192000" cy="1089546"/>
          </a:xfrm>
          <a:solidFill>
            <a:schemeClr val="accent1"/>
          </a:solidFill>
        </p:spPr>
        <p:txBody>
          <a:bodyPr>
            <a:normAutofit/>
          </a:bodyPr>
          <a:lstStyle/>
          <a:p>
            <a:pPr marL="360363"/>
            <a:r>
              <a:rPr lang="en-GB" b="1" dirty="0">
                <a:solidFill>
                  <a:schemeClr val="bg1"/>
                </a:solidFill>
              </a:rPr>
              <a:t>Internal Recourses  </a:t>
            </a:r>
          </a:p>
        </p:txBody>
      </p:sp>
      <p:pic>
        <p:nvPicPr>
          <p:cNvPr id="2" name="Content Placeholder 4" descr="Text&#10;&#10;Description automatically generated with low confidence">
            <a:extLst>
              <a:ext uri="{FF2B5EF4-FFF2-40B4-BE49-F238E27FC236}">
                <a16:creationId xmlns:a16="http://schemas.microsoft.com/office/drawing/2014/main" id="{5992CDDB-25C0-42FD-9E3E-B04CC8DAED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sp>
        <p:nvSpPr>
          <p:cNvPr id="4" name="Content Placeholder 2">
            <a:extLst>
              <a:ext uri="{FF2B5EF4-FFF2-40B4-BE49-F238E27FC236}">
                <a16:creationId xmlns:a16="http://schemas.microsoft.com/office/drawing/2014/main" id="{B497CEA3-9557-65B4-5CB9-9AF043810C1D}"/>
              </a:ext>
            </a:extLst>
          </p:cNvPr>
          <p:cNvSpPr txBox="1">
            <a:spLocks/>
          </p:cNvSpPr>
          <p:nvPr/>
        </p:nvSpPr>
        <p:spPr>
          <a:xfrm>
            <a:off x="590278" y="1369688"/>
            <a:ext cx="10515600" cy="46655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u="sng" dirty="0" err="1"/>
              <a:t>MHFAiders</a:t>
            </a:r>
            <a:r>
              <a:rPr lang="en-GB" sz="1800" b="1" u="sng" dirty="0"/>
              <a:t>:</a:t>
            </a:r>
          </a:p>
          <a:p>
            <a:pPr marL="0" indent="0">
              <a:buNone/>
            </a:pPr>
            <a:r>
              <a:rPr lang="en-GB" sz="1800" dirty="0"/>
              <a:t>At our organisation, MHFaider play a vital role in promoting mental well-being and offering peer-to-peer support. As trained mental health advocates, they provide a confidential, approachable space for employees to discuss concerns, seek guidance, and access useful resources.</a:t>
            </a:r>
          </a:p>
          <a:p>
            <a:pPr marL="0" indent="0">
              <a:buNone/>
            </a:pPr>
            <a:r>
              <a:rPr lang="en-GB" sz="1800" dirty="0"/>
              <a:t>Through their training, they are equipped to offer practical advice, direct colleagues to appropriate support services, and promote overall mental health awareness, ensuring that mental health is treated with the same importance as physical health.</a:t>
            </a:r>
          </a:p>
          <a:p>
            <a:pPr marL="0" indent="0">
              <a:buNone/>
            </a:pPr>
            <a:endParaRPr lang="en-GB" sz="1800" dirty="0"/>
          </a:p>
          <a:p>
            <a:pPr marL="0" indent="0">
              <a:buNone/>
            </a:pPr>
            <a:r>
              <a:rPr lang="en-GB" sz="1800" u="sng" dirty="0"/>
              <a:t>Our </a:t>
            </a:r>
            <a:r>
              <a:rPr lang="en-GB" sz="1800" u="sng" dirty="0" err="1"/>
              <a:t>MHFAirders</a:t>
            </a:r>
            <a:r>
              <a:rPr lang="en-GB" sz="1800" u="sng" dirty="0"/>
              <a:t> at CRGPA</a:t>
            </a:r>
          </a:p>
          <a:p>
            <a:pPr marL="914400" lvl="1" indent="-457200">
              <a:buFont typeface="Arial" panose="020B0604020202020204" pitchFamily="34" charset="0"/>
              <a:buChar char="•"/>
            </a:pPr>
            <a:r>
              <a:rPr lang="en-GB" sz="1800" dirty="0"/>
              <a:t>Mary Brannigan - mary.Brannigan@nhs.net</a:t>
            </a:r>
          </a:p>
          <a:p>
            <a:pPr marL="914400" lvl="1" indent="-457200">
              <a:buFont typeface="Arial" panose="020B0604020202020204" pitchFamily="34" charset="0"/>
              <a:buChar char="•"/>
            </a:pPr>
            <a:r>
              <a:rPr lang="en-GB" sz="1800" dirty="0"/>
              <a:t>Debbie McGinty - debra.mcginty@nhs.net</a:t>
            </a:r>
          </a:p>
          <a:p>
            <a:pPr marL="914400" lvl="1" indent="-457200">
              <a:buFont typeface="Arial" panose="020B0604020202020204" pitchFamily="34" charset="0"/>
              <a:buChar char="•"/>
            </a:pPr>
            <a:r>
              <a:rPr lang="en-GB" sz="1800" dirty="0"/>
              <a:t>Helen Elsaghir - helen.elsaghir@nhs.net</a:t>
            </a:r>
          </a:p>
          <a:p>
            <a:pPr marL="914400" lvl="1" indent="-457200">
              <a:buFont typeface="Arial" panose="020B0604020202020204" pitchFamily="34" charset="0"/>
              <a:buChar char="•"/>
            </a:pPr>
            <a:r>
              <a:rPr lang="en-GB" sz="1800" dirty="0"/>
              <a:t>Charlotte Kelly - charlotte.kelly36@nhs.net</a:t>
            </a:r>
          </a:p>
          <a:p>
            <a:pPr marL="914400" lvl="1" indent="-457200">
              <a:buFont typeface="Arial" panose="020B0604020202020204" pitchFamily="34" charset="0"/>
              <a:buChar char="•"/>
            </a:pPr>
            <a:r>
              <a:rPr lang="en-GB" sz="1800" dirty="0"/>
              <a:t>Rebecca Haughton - rebecca.haughton2@nhs.net</a:t>
            </a:r>
          </a:p>
          <a:p>
            <a:pPr marL="0" indent="0">
              <a:buNone/>
            </a:pPr>
            <a:endParaRPr lang="en-GB" sz="2400" dirty="0"/>
          </a:p>
        </p:txBody>
      </p:sp>
      <p:pic>
        <p:nvPicPr>
          <p:cNvPr id="5122" name="Picture 2" descr="Jackson Purdue Lever - The Importance of Mental Health First Aiders in the  Workplace - Jackson Purdue Lever">
            <a:extLst>
              <a:ext uri="{FF2B5EF4-FFF2-40B4-BE49-F238E27FC236}">
                <a16:creationId xmlns:a16="http://schemas.microsoft.com/office/drawing/2014/main" id="{77378DF3-49DF-D653-A108-1A9D2E569E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7471" y="4395530"/>
            <a:ext cx="3676650" cy="2185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6342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5004CF0-14A9-87B5-DF5C-0C9A59DD7FB9}"/>
              </a:ext>
            </a:extLst>
          </p:cNvPr>
          <p:cNvSpPr/>
          <p:nvPr/>
        </p:nvSpPr>
        <p:spPr>
          <a:xfrm>
            <a:off x="8214219" y="4876800"/>
            <a:ext cx="3757502" cy="1714500"/>
          </a:xfrm>
          <a:prstGeom prst="rect">
            <a:avLst/>
          </a:prstGeom>
          <a:solidFill>
            <a:srgbClr val="8DC63F"/>
          </a:solidFill>
          <a:ln>
            <a:solidFill>
              <a:srgbClr val="8DC63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E9FEEF42-E6E0-411B-8523-BF84BD72B25D}"/>
              </a:ext>
            </a:extLst>
          </p:cNvPr>
          <p:cNvSpPr>
            <a:spLocks noGrp="1"/>
          </p:cNvSpPr>
          <p:nvPr>
            <p:ph type="title"/>
          </p:nvPr>
        </p:nvSpPr>
        <p:spPr>
          <a:xfrm>
            <a:off x="0" y="0"/>
            <a:ext cx="12192000" cy="1089546"/>
          </a:xfrm>
          <a:solidFill>
            <a:schemeClr val="accent1"/>
          </a:solidFill>
        </p:spPr>
        <p:txBody>
          <a:bodyPr>
            <a:normAutofit/>
          </a:bodyPr>
          <a:lstStyle/>
          <a:p>
            <a:pPr marL="360363"/>
            <a:r>
              <a:rPr lang="en-GB" b="1" dirty="0">
                <a:solidFill>
                  <a:schemeClr val="bg1"/>
                </a:solidFill>
              </a:rPr>
              <a:t>Internal Recourses  </a:t>
            </a:r>
          </a:p>
        </p:txBody>
      </p:sp>
      <p:sp>
        <p:nvSpPr>
          <p:cNvPr id="8" name="Content Placeholder 2">
            <a:extLst>
              <a:ext uri="{FF2B5EF4-FFF2-40B4-BE49-F238E27FC236}">
                <a16:creationId xmlns:a16="http://schemas.microsoft.com/office/drawing/2014/main" id="{0D240EDD-8154-C4DB-94F5-03DC6B9A0634}"/>
              </a:ext>
            </a:extLst>
          </p:cNvPr>
          <p:cNvSpPr txBox="1">
            <a:spLocks/>
          </p:cNvSpPr>
          <p:nvPr/>
        </p:nvSpPr>
        <p:spPr>
          <a:xfrm>
            <a:off x="220279" y="1501038"/>
            <a:ext cx="10587952" cy="443798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b="1" u="sng" dirty="0"/>
              <a:t>Freedom to Speak up:</a:t>
            </a:r>
          </a:p>
          <a:p>
            <a:pPr marL="0" indent="0">
              <a:buNone/>
            </a:pPr>
            <a:r>
              <a:rPr lang="en-GB" sz="1400" dirty="0">
                <a:effectLst/>
                <a:latin typeface="Calibri" panose="020F0502020204030204" pitchFamily="34" charset="0"/>
                <a:ea typeface="Calibri" panose="020F0502020204030204" pitchFamily="34" charset="0"/>
              </a:rPr>
              <a:t>At Coventry and Rugby GP Alliance, we believe that a healthy and open work environment is essential for our collective success. Your voice is important, and we encourage you to speak up if you have any workplace concerns, whether they relate to safety, team dynamics, processes, or anything else affecting your work experience.</a:t>
            </a:r>
          </a:p>
          <a:p>
            <a:pPr marL="0" indent="0">
              <a:buNone/>
            </a:pPr>
            <a:endParaRPr lang="en-GB" sz="1400" dirty="0"/>
          </a:p>
          <a:p>
            <a:pPr marL="0" indent="0">
              <a:buNone/>
            </a:pPr>
            <a:r>
              <a:rPr lang="en-GB" sz="1400" dirty="0"/>
              <a:t>Here are a few examples of concerns that staff can speak up about include (but are not limited to):</a:t>
            </a:r>
          </a:p>
          <a:p>
            <a:pPr marL="0" indent="0">
              <a:buNone/>
            </a:pPr>
            <a:r>
              <a:rPr lang="en-GB" sz="1400" dirty="0"/>
              <a:t>•	A way of working or a process that isn’t being followed.</a:t>
            </a:r>
          </a:p>
          <a:p>
            <a:pPr marL="0" indent="0">
              <a:buNone/>
            </a:pPr>
            <a:r>
              <a:rPr lang="en-GB" sz="1400" dirty="0"/>
              <a:t>•	You feel you are being discriminated against.</a:t>
            </a:r>
          </a:p>
          <a:p>
            <a:pPr marL="0" indent="0">
              <a:buNone/>
            </a:pPr>
            <a:r>
              <a:rPr lang="en-GB" sz="1400" dirty="0"/>
              <a:t>•	You feel the behaviours of others is affecting your wellbeing, or that of your colleagues or patients.</a:t>
            </a:r>
          </a:p>
          <a:p>
            <a:pPr marL="0" indent="0">
              <a:buNone/>
            </a:pPr>
            <a:r>
              <a:rPr lang="en-GB" sz="1400" dirty="0"/>
              <a:t>•	Unsafe patient care. </a:t>
            </a:r>
          </a:p>
          <a:p>
            <a:pPr marL="0" indent="0">
              <a:buNone/>
            </a:pPr>
            <a:r>
              <a:rPr lang="en-GB" sz="1400" dirty="0"/>
              <a:t>•	Unsafe working conditions. </a:t>
            </a:r>
          </a:p>
          <a:p>
            <a:pPr marL="0" indent="0">
              <a:buNone/>
            </a:pPr>
            <a:r>
              <a:rPr lang="en-GB" sz="1400" dirty="0"/>
              <a:t>•	Inadequate induction or training for staff. </a:t>
            </a:r>
          </a:p>
          <a:p>
            <a:pPr marL="0" indent="0">
              <a:buNone/>
            </a:pPr>
            <a:r>
              <a:rPr lang="en-GB" sz="1400" dirty="0"/>
              <a:t>•	Lack of poor response to a reported safety incident. </a:t>
            </a:r>
          </a:p>
          <a:p>
            <a:pPr marL="0" indent="0">
              <a:buNone/>
            </a:pPr>
            <a:r>
              <a:rPr lang="en-GB" sz="1400" dirty="0"/>
              <a:t>•	A bullying culture. </a:t>
            </a:r>
          </a:p>
          <a:p>
            <a:pPr marL="0" indent="0">
              <a:buNone/>
            </a:pPr>
            <a:r>
              <a:rPr lang="en-GB" sz="1400" dirty="0"/>
              <a:t>•	Suspicions of fraud.</a:t>
            </a:r>
          </a:p>
          <a:p>
            <a:pPr marL="0" indent="0">
              <a:buNone/>
            </a:pPr>
            <a:endParaRPr lang="en-GB" sz="1400" dirty="0"/>
          </a:p>
        </p:txBody>
      </p:sp>
      <p:pic>
        <p:nvPicPr>
          <p:cNvPr id="10" name="Content Placeholder 4" descr="Text&#10;&#10;Description automatically generated with low confidence">
            <a:extLst>
              <a:ext uri="{FF2B5EF4-FFF2-40B4-BE49-F238E27FC236}">
                <a16:creationId xmlns:a16="http://schemas.microsoft.com/office/drawing/2014/main" id="{7FFC89C0-2A91-5B99-0115-7474D76AC0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59457" y="1140095"/>
            <a:ext cx="2612264" cy="459187"/>
          </a:xfrm>
          <a:prstGeom prst="rect">
            <a:avLst/>
          </a:prstGeom>
        </p:spPr>
      </p:pic>
      <p:pic>
        <p:nvPicPr>
          <p:cNvPr id="4098" name="Picture 2" descr="NHS England » National_Guardians_Office_Freedom_To_Speak_Up_Colour_Logo">
            <a:extLst>
              <a:ext uri="{FF2B5EF4-FFF2-40B4-BE49-F238E27FC236}">
                <a16:creationId xmlns:a16="http://schemas.microsoft.com/office/drawing/2014/main" id="{3BB5F418-35D2-BD48-0F39-30A53F62D9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22232" y="3917092"/>
            <a:ext cx="1877137" cy="77236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7E43B221-8F58-D5AF-A324-53E1889CF9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71441" y="4934131"/>
            <a:ext cx="1205866" cy="156754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A person with short blonde hair wearing a red shirt&#10;&#10;AI-generated content may be incorrect.">
            <a:extLst>
              <a:ext uri="{FF2B5EF4-FFF2-40B4-BE49-F238E27FC236}">
                <a16:creationId xmlns:a16="http://schemas.microsoft.com/office/drawing/2014/main" id="{C056991D-83D1-CF74-1EE0-228A0B62A0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71098" y="4934131"/>
            <a:ext cx="1206500" cy="1567548"/>
          </a:xfrm>
          <a:prstGeom prst="rect">
            <a:avLst/>
          </a:prstGeom>
        </p:spPr>
      </p:pic>
      <p:sp>
        <p:nvSpPr>
          <p:cNvPr id="16" name="Speech Bubble: Rectangle with Corners Rounded 15">
            <a:extLst>
              <a:ext uri="{FF2B5EF4-FFF2-40B4-BE49-F238E27FC236}">
                <a16:creationId xmlns:a16="http://schemas.microsoft.com/office/drawing/2014/main" id="{AFD87B0B-70C8-A837-FB1C-111BCB6EB27D}"/>
              </a:ext>
            </a:extLst>
          </p:cNvPr>
          <p:cNvSpPr/>
          <p:nvPr/>
        </p:nvSpPr>
        <p:spPr>
          <a:xfrm>
            <a:off x="5036385" y="4402951"/>
            <a:ext cx="2930384" cy="2188349"/>
          </a:xfrm>
          <a:prstGeom prst="wedgeRoundRectCallout">
            <a:avLst>
              <a:gd name="adj1" fmla="val 66834"/>
              <a:gd name="adj2" fmla="val 3304"/>
              <a:gd name="adj3" fmla="val 16667"/>
            </a:avLst>
          </a:prstGeom>
          <a:solidFill>
            <a:srgbClr val="8DC63F"/>
          </a:solidFill>
          <a:ln>
            <a:solidFill>
              <a:srgbClr val="8DC63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00" dirty="0"/>
          </a:p>
          <a:p>
            <a:pPr algn="ctr"/>
            <a:r>
              <a:rPr lang="en-GB" sz="1300" dirty="0"/>
              <a:t>You can contact one of our Freedom to Speak Up Guardians:</a:t>
            </a:r>
          </a:p>
          <a:p>
            <a:pPr algn="ctr"/>
            <a:endParaRPr lang="en-GB" sz="1300" dirty="0"/>
          </a:p>
          <a:p>
            <a:pPr algn="ctr"/>
            <a:r>
              <a:rPr lang="en-GB" sz="1300" dirty="0"/>
              <a:t>Rebecca Haughton </a:t>
            </a:r>
          </a:p>
          <a:p>
            <a:pPr algn="ctr"/>
            <a:r>
              <a:rPr lang="en-GB" sz="1300" dirty="0">
                <a:hlinkClick r:id="rId7"/>
              </a:rPr>
              <a:t>Rebecca.haughton2@nhs.net</a:t>
            </a:r>
            <a:endParaRPr lang="en-GB" sz="1300" dirty="0"/>
          </a:p>
          <a:p>
            <a:pPr algn="ctr"/>
            <a:endParaRPr lang="en-GB" sz="1300" dirty="0"/>
          </a:p>
          <a:p>
            <a:pPr algn="ctr"/>
            <a:r>
              <a:rPr lang="en-GB" sz="1300" dirty="0"/>
              <a:t>Patricia Marson</a:t>
            </a:r>
          </a:p>
          <a:p>
            <a:pPr algn="ctr"/>
            <a:r>
              <a:rPr lang="en-GB" sz="1300" dirty="0">
                <a:hlinkClick r:id="rId8"/>
              </a:rPr>
              <a:t>Patricia.marson1@nhs.net</a:t>
            </a:r>
            <a:r>
              <a:rPr lang="en-GB" sz="1300" dirty="0"/>
              <a:t> </a:t>
            </a:r>
          </a:p>
          <a:p>
            <a:pPr algn="ctr"/>
            <a:endParaRPr lang="en-GB" sz="1300" dirty="0"/>
          </a:p>
          <a:p>
            <a:pPr algn="ctr"/>
            <a:r>
              <a:rPr lang="en-GB" sz="1300" dirty="0"/>
              <a:t>TH –Maisun </a:t>
            </a:r>
            <a:r>
              <a:rPr lang="en-GB" sz="1300" dirty="0" err="1"/>
              <a:t>Elftise</a:t>
            </a:r>
            <a:endParaRPr lang="en-GB" sz="1300" b="1" dirty="0"/>
          </a:p>
          <a:p>
            <a:pPr algn="ctr"/>
            <a:r>
              <a:rPr lang="en-GB" sz="1300" dirty="0"/>
              <a:t> </a:t>
            </a:r>
            <a:r>
              <a:rPr lang="en-GB" sz="1300" dirty="0">
                <a:hlinkClick r:id="rId9"/>
              </a:rPr>
              <a:t>pcftsu.guardian@nhs.net</a:t>
            </a:r>
            <a:r>
              <a:rPr lang="en-GB" sz="1300" dirty="0"/>
              <a:t> </a:t>
            </a:r>
          </a:p>
          <a:p>
            <a:pPr algn="ctr"/>
            <a:endParaRPr lang="en-GB" sz="1300" dirty="0"/>
          </a:p>
        </p:txBody>
      </p:sp>
      <p:pic>
        <p:nvPicPr>
          <p:cNvPr id="3" name="Picture 2">
            <a:extLst>
              <a:ext uri="{FF2B5EF4-FFF2-40B4-BE49-F238E27FC236}">
                <a16:creationId xmlns:a16="http://schemas.microsoft.com/office/drawing/2014/main" id="{93BD606F-F463-2A34-BE90-1DC7374AA42F}"/>
              </a:ext>
            </a:extLst>
          </p:cNvPr>
          <p:cNvPicPr>
            <a:picLocks noChangeAspect="1"/>
          </p:cNvPicPr>
          <p:nvPr/>
        </p:nvPicPr>
        <p:blipFill>
          <a:blip r:embed="rId10"/>
          <a:stretch>
            <a:fillRect/>
          </a:stretch>
        </p:blipFill>
        <p:spPr>
          <a:xfrm>
            <a:off x="10671389" y="4934131"/>
            <a:ext cx="1205866" cy="1567548"/>
          </a:xfrm>
          <a:prstGeom prst="rect">
            <a:avLst/>
          </a:prstGeom>
        </p:spPr>
      </p:pic>
    </p:spTree>
    <p:extLst>
      <p:ext uri="{BB962C8B-B14F-4D97-AF65-F5344CB8AC3E}">
        <p14:creationId xmlns:p14="http://schemas.microsoft.com/office/powerpoint/2010/main" val="1724345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9FEEF42-E6E0-411B-8523-BF84BD72B25D}"/>
              </a:ext>
            </a:extLst>
          </p:cNvPr>
          <p:cNvSpPr>
            <a:spLocks noGrp="1"/>
          </p:cNvSpPr>
          <p:nvPr>
            <p:ph type="title"/>
          </p:nvPr>
        </p:nvSpPr>
        <p:spPr>
          <a:xfrm>
            <a:off x="0" y="0"/>
            <a:ext cx="12192000" cy="1089546"/>
          </a:xfrm>
          <a:solidFill>
            <a:schemeClr val="accent1"/>
          </a:solidFill>
        </p:spPr>
        <p:txBody>
          <a:bodyPr>
            <a:normAutofit/>
          </a:bodyPr>
          <a:lstStyle/>
          <a:p>
            <a:pPr marL="360363"/>
            <a:r>
              <a:rPr lang="en-GB" b="1" dirty="0">
                <a:solidFill>
                  <a:schemeClr val="bg1"/>
                </a:solidFill>
              </a:rPr>
              <a:t>Datix - reporting incidents and complaints </a:t>
            </a:r>
          </a:p>
        </p:txBody>
      </p:sp>
      <p:sp>
        <p:nvSpPr>
          <p:cNvPr id="2" name="TextBox 1">
            <a:extLst>
              <a:ext uri="{FF2B5EF4-FFF2-40B4-BE49-F238E27FC236}">
                <a16:creationId xmlns:a16="http://schemas.microsoft.com/office/drawing/2014/main" id="{AA0E39E1-1D89-5B3C-BDEA-97514B74D72A}"/>
              </a:ext>
            </a:extLst>
          </p:cNvPr>
          <p:cNvSpPr txBox="1"/>
          <p:nvPr/>
        </p:nvSpPr>
        <p:spPr>
          <a:xfrm>
            <a:off x="238125" y="1283155"/>
            <a:ext cx="11725275" cy="5201424"/>
          </a:xfrm>
          <a:prstGeom prst="rect">
            <a:avLst/>
          </a:prstGeom>
          <a:noFill/>
        </p:spPr>
        <p:txBody>
          <a:bodyPr wrap="square">
            <a:spAutoFit/>
          </a:bodyPr>
          <a:lstStyle/>
          <a:p>
            <a:pPr marL="0" indent="0">
              <a:buNone/>
            </a:pPr>
            <a:r>
              <a:rPr lang="en-GB" sz="1800" dirty="0"/>
              <a:t>Reporting incidents, whether they’ve happened or were narrowly avoided, is essential to improving workplace safety. Each report helps our organisation identify potential risks and take action to prevent similar events in the future. Near misses are especially valuable, as they often highlight gaps in procedures or systems that need attention. Recording these events ensures we can learn and improve proactively.</a:t>
            </a:r>
          </a:p>
          <a:p>
            <a:pPr marL="0" indent="0">
              <a:buNone/>
            </a:pPr>
            <a:endParaRPr lang="en-GB" dirty="0"/>
          </a:p>
          <a:p>
            <a:pPr marL="0" indent="0">
              <a:buNone/>
            </a:pPr>
            <a:r>
              <a:rPr lang="en-GB" sz="1800" dirty="0"/>
              <a:t>It is easy to submit a report onto Datix. However, we must ensure that you enter as much detail as possible into your submission to ensure that our Safety and Quality Forum and Committee have all the necessary information to review and proceed with the correct precaution. </a:t>
            </a:r>
          </a:p>
          <a:p>
            <a:pPr marL="0" indent="0">
              <a:buNone/>
            </a:pPr>
            <a:endParaRPr lang="en-GB" dirty="0"/>
          </a:p>
          <a:p>
            <a:r>
              <a:rPr lang="en-GB" sz="1800" b="1" u="sng" dirty="0"/>
              <a:t>Timescales to Report an Incident</a:t>
            </a:r>
          </a:p>
          <a:p>
            <a:endParaRPr lang="en-GB" sz="800" b="1" u="sng" dirty="0"/>
          </a:p>
          <a:p>
            <a:r>
              <a:rPr lang="en-GB" sz="1800" dirty="0"/>
              <a:t>– All incidents to be recorded within 1 working day of discovery,</a:t>
            </a:r>
          </a:p>
          <a:p>
            <a:r>
              <a:rPr lang="en-GB" sz="1800" dirty="0"/>
              <a:t>– Investigation to commence within 2 working days of notification</a:t>
            </a:r>
          </a:p>
          <a:p>
            <a:r>
              <a:rPr lang="en-GB" sz="1800" dirty="0"/>
              <a:t>– Closure – Low risk incidents should be closed within 2 working days, medium risk </a:t>
            </a:r>
          </a:p>
          <a:p>
            <a:r>
              <a:rPr lang="en-GB" sz="1800" dirty="0"/>
              <a:t>5 working days and high/Serious risk within 40 working days</a:t>
            </a:r>
          </a:p>
          <a:p>
            <a:endParaRPr lang="en-GB" dirty="0"/>
          </a:p>
          <a:p>
            <a:r>
              <a:rPr lang="en-GB" b="1" u="sng" dirty="0"/>
              <a:t>Submission Process</a:t>
            </a:r>
          </a:p>
          <a:p>
            <a:r>
              <a:rPr lang="en-GB" dirty="0"/>
              <a:t>Once your incident or complaint is submitted through Datix, it is reviewed by the Safety Team and discussed during the weekly Incidents and Complaints meeting, where appropriate solutions are identified and actioned</a:t>
            </a:r>
            <a:endParaRPr lang="en-GB" b="1" u="sng" dirty="0"/>
          </a:p>
        </p:txBody>
      </p:sp>
    </p:spTree>
    <p:extLst>
      <p:ext uri="{BB962C8B-B14F-4D97-AF65-F5344CB8AC3E}">
        <p14:creationId xmlns:p14="http://schemas.microsoft.com/office/powerpoint/2010/main" val="4258171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9FEEF42-E6E0-411B-8523-BF84BD72B25D}"/>
              </a:ext>
            </a:extLst>
          </p:cNvPr>
          <p:cNvSpPr>
            <a:spLocks noGrp="1"/>
          </p:cNvSpPr>
          <p:nvPr>
            <p:ph type="title"/>
          </p:nvPr>
        </p:nvSpPr>
        <p:spPr>
          <a:xfrm>
            <a:off x="0" y="0"/>
            <a:ext cx="12192000" cy="1089546"/>
          </a:xfrm>
          <a:solidFill>
            <a:schemeClr val="accent1"/>
          </a:solidFill>
        </p:spPr>
        <p:txBody>
          <a:bodyPr>
            <a:normAutofit/>
          </a:bodyPr>
          <a:lstStyle/>
          <a:p>
            <a:pPr marL="360363"/>
            <a:r>
              <a:rPr lang="en-GB" b="1" dirty="0">
                <a:solidFill>
                  <a:schemeClr val="bg1"/>
                </a:solidFill>
              </a:rPr>
              <a:t>Internal Recourses  </a:t>
            </a:r>
          </a:p>
        </p:txBody>
      </p:sp>
      <p:pic>
        <p:nvPicPr>
          <p:cNvPr id="2" name="Content Placeholder 4" descr="Text&#10;&#10;Description automatically generated with low confidence">
            <a:extLst>
              <a:ext uri="{FF2B5EF4-FFF2-40B4-BE49-F238E27FC236}">
                <a16:creationId xmlns:a16="http://schemas.microsoft.com/office/drawing/2014/main" id="{5992CDDB-25C0-42FD-9E3E-B04CC8DAED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sp>
        <p:nvSpPr>
          <p:cNvPr id="8" name="Content Placeholder 2">
            <a:extLst>
              <a:ext uri="{FF2B5EF4-FFF2-40B4-BE49-F238E27FC236}">
                <a16:creationId xmlns:a16="http://schemas.microsoft.com/office/drawing/2014/main" id="{0D240EDD-8154-C4DB-94F5-03DC6B9A0634}"/>
              </a:ext>
            </a:extLst>
          </p:cNvPr>
          <p:cNvSpPr txBox="1">
            <a:spLocks/>
          </p:cNvSpPr>
          <p:nvPr/>
        </p:nvSpPr>
        <p:spPr>
          <a:xfrm>
            <a:off x="590278" y="1369688"/>
            <a:ext cx="10515600" cy="4665589"/>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u="sng" dirty="0"/>
              <a:t>Staff Zone</a:t>
            </a:r>
          </a:p>
          <a:p>
            <a:pPr marL="0" indent="0">
              <a:buNone/>
            </a:pPr>
            <a:r>
              <a:rPr lang="en-GB" sz="2400" dirty="0">
                <a:solidFill>
                  <a:schemeClr val="tx1"/>
                </a:solidFill>
              </a:rPr>
              <a:t>Staff Zone is an exclusive section of the CRGPA website just for staff members. Here you can access a large range of information from policy documents to feedback and staff benefits. This is your go to stop for all the information you’ll need to know about working here at CRGPA. </a:t>
            </a:r>
          </a:p>
          <a:p>
            <a:pPr marL="0" indent="0">
              <a:buNone/>
            </a:pPr>
            <a:endParaRPr lang="en-GB" sz="2400" dirty="0"/>
          </a:p>
          <a:p>
            <a:pPr marL="0" indent="0">
              <a:buNone/>
            </a:pPr>
            <a:r>
              <a:rPr lang="en-GB" sz="2400" b="1" dirty="0"/>
              <a:t>What is stored on Staff Zone:</a:t>
            </a:r>
          </a:p>
          <a:p>
            <a:r>
              <a:rPr lang="en-GB" sz="2400" dirty="0"/>
              <a:t>Useful links to many different resources</a:t>
            </a:r>
          </a:p>
          <a:p>
            <a:r>
              <a:rPr lang="en-GB" sz="2400" dirty="0"/>
              <a:t>Staff communications (Feedback)</a:t>
            </a:r>
          </a:p>
          <a:p>
            <a:r>
              <a:rPr lang="en-GB" sz="2400" dirty="0"/>
              <a:t>Employee Handbook</a:t>
            </a:r>
          </a:p>
          <a:p>
            <a:r>
              <a:rPr lang="en-GB" sz="2400" dirty="0"/>
              <a:t>Health and Wellbeing section with links, services and advice</a:t>
            </a:r>
          </a:p>
          <a:p>
            <a:endParaRPr lang="en-GB" sz="2400" dirty="0"/>
          </a:p>
          <a:p>
            <a:pPr marL="0" indent="0">
              <a:buNone/>
            </a:pPr>
            <a:r>
              <a:rPr lang="en-GB" sz="2400" b="1" dirty="0"/>
              <a:t>How to access Staff Zone: </a:t>
            </a:r>
          </a:p>
          <a:p>
            <a:pPr marL="0" indent="0">
              <a:buNone/>
            </a:pPr>
            <a:r>
              <a:rPr lang="en-GB" sz="2400" dirty="0"/>
              <a:t>To access Staff Zone, visit the CRPGA website and scroll down to the bottom where the Staff Zone link will be. You’ll need to enter a password to access Staff Zone which is </a:t>
            </a:r>
            <a:r>
              <a:rPr lang="en-GB" sz="2400" b="1" dirty="0">
                <a:solidFill>
                  <a:srgbClr val="FF0000"/>
                </a:solidFill>
              </a:rPr>
              <a:t>CRPGA11! </a:t>
            </a:r>
            <a:r>
              <a:rPr lang="en-GB" sz="2400" dirty="0"/>
              <a:t>For everyone who may not remember it is displayed in the biweekly key messages. </a:t>
            </a:r>
          </a:p>
          <a:p>
            <a:endParaRPr lang="en-GB" sz="2400" dirty="0"/>
          </a:p>
          <a:p>
            <a:endParaRPr lang="en-GB" sz="2400" dirty="0"/>
          </a:p>
          <a:p>
            <a:pPr marL="0" indent="0">
              <a:buNone/>
            </a:pPr>
            <a:endParaRPr lang="en-GB" sz="2400" dirty="0"/>
          </a:p>
        </p:txBody>
      </p:sp>
      <p:pic>
        <p:nvPicPr>
          <p:cNvPr id="3" name="Picture 2">
            <a:extLst>
              <a:ext uri="{FF2B5EF4-FFF2-40B4-BE49-F238E27FC236}">
                <a16:creationId xmlns:a16="http://schemas.microsoft.com/office/drawing/2014/main" id="{1C869955-9BA5-E605-FA62-74A867B44AED}"/>
              </a:ext>
            </a:extLst>
          </p:cNvPr>
          <p:cNvPicPr>
            <a:picLocks noChangeAspect="1"/>
          </p:cNvPicPr>
          <p:nvPr/>
        </p:nvPicPr>
        <p:blipFill>
          <a:blip r:embed="rId4"/>
          <a:stretch>
            <a:fillRect/>
          </a:stretch>
        </p:blipFill>
        <p:spPr>
          <a:xfrm>
            <a:off x="7966220" y="2593778"/>
            <a:ext cx="4168294" cy="2222170"/>
          </a:xfrm>
          <a:prstGeom prst="rect">
            <a:avLst/>
          </a:prstGeom>
        </p:spPr>
      </p:pic>
      <p:sp>
        <p:nvSpPr>
          <p:cNvPr id="4" name="TextBox 3">
            <a:extLst>
              <a:ext uri="{FF2B5EF4-FFF2-40B4-BE49-F238E27FC236}">
                <a16:creationId xmlns:a16="http://schemas.microsoft.com/office/drawing/2014/main" id="{CB01F3EE-4054-E626-9E3E-B19B7F2AE142}"/>
              </a:ext>
            </a:extLst>
          </p:cNvPr>
          <p:cNvSpPr txBox="1"/>
          <p:nvPr/>
        </p:nvSpPr>
        <p:spPr>
          <a:xfrm>
            <a:off x="10427508" y="6320181"/>
            <a:ext cx="1707006" cy="338554"/>
          </a:xfrm>
          <a:prstGeom prst="rect">
            <a:avLst/>
          </a:prstGeom>
          <a:noFill/>
        </p:spPr>
        <p:txBody>
          <a:bodyPr wrap="square">
            <a:spAutoFit/>
          </a:bodyPr>
          <a:lstStyle/>
          <a:p>
            <a:pPr marL="0" indent="0">
              <a:buNone/>
            </a:pPr>
            <a:r>
              <a:rPr lang="en-GB" sz="1600" b="1" dirty="0">
                <a:solidFill>
                  <a:srgbClr val="0066CC"/>
                </a:solidFill>
              </a:rPr>
              <a:t>Key Messages Tab</a:t>
            </a:r>
            <a:endParaRPr lang="en-GB" sz="1400" dirty="0"/>
          </a:p>
        </p:txBody>
      </p:sp>
      <p:cxnSp>
        <p:nvCxnSpPr>
          <p:cNvPr id="6" name="Connector: Curved 5">
            <a:extLst>
              <a:ext uri="{FF2B5EF4-FFF2-40B4-BE49-F238E27FC236}">
                <a16:creationId xmlns:a16="http://schemas.microsoft.com/office/drawing/2014/main" id="{47226C57-498C-C952-E1ED-4D332212724A}"/>
              </a:ext>
            </a:extLst>
          </p:cNvPr>
          <p:cNvCxnSpPr>
            <a:cxnSpLocks/>
          </p:cNvCxnSpPr>
          <p:nvPr/>
        </p:nvCxnSpPr>
        <p:spPr>
          <a:xfrm rot="16200000" flipV="1">
            <a:off x="10914028" y="5420043"/>
            <a:ext cx="1207082" cy="473115"/>
          </a:xfrm>
          <a:prstGeom prst="curvedConnector3">
            <a:avLst>
              <a:gd name="adj1" fmla="val 53156"/>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2904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9FEEF42-E6E0-411B-8523-BF84BD72B25D}"/>
              </a:ext>
            </a:extLst>
          </p:cNvPr>
          <p:cNvSpPr>
            <a:spLocks noGrp="1"/>
          </p:cNvSpPr>
          <p:nvPr>
            <p:ph type="title"/>
          </p:nvPr>
        </p:nvSpPr>
        <p:spPr>
          <a:xfrm>
            <a:off x="0" y="0"/>
            <a:ext cx="12192000" cy="901520"/>
          </a:xfrm>
          <a:solidFill>
            <a:srgbClr val="8DC63F"/>
          </a:solidFill>
          <a:ln>
            <a:solidFill>
              <a:srgbClr val="8DC63F"/>
            </a:solidFill>
          </a:ln>
        </p:spPr>
        <p:txBody>
          <a:bodyPr/>
          <a:lstStyle/>
          <a:p>
            <a:pPr marL="360363"/>
            <a:r>
              <a:rPr lang="en-GB" b="1" dirty="0">
                <a:solidFill>
                  <a:schemeClr val="bg1"/>
                </a:solidFill>
              </a:rPr>
              <a:t>External Resources</a:t>
            </a:r>
          </a:p>
        </p:txBody>
      </p:sp>
      <p:sp>
        <p:nvSpPr>
          <p:cNvPr id="7" name="Content Placeholder 2">
            <a:extLst>
              <a:ext uri="{FF2B5EF4-FFF2-40B4-BE49-F238E27FC236}">
                <a16:creationId xmlns:a16="http://schemas.microsoft.com/office/drawing/2014/main" id="{7EF73F0F-D17F-4F61-ADFF-18C0EA8B5E33}"/>
              </a:ext>
            </a:extLst>
          </p:cNvPr>
          <p:cNvSpPr txBox="1">
            <a:spLocks/>
          </p:cNvSpPr>
          <p:nvPr/>
        </p:nvSpPr>
        <p:spPr>
          <a:xfrm>
            <a:off x="401922" y="1101012"/>
            <a:ext cx="11316242" cy="50759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u="sng" dirty="0"/>
              <a:t>VIVUP:</a:t>
            </a:r>
          </a:p>
          <a:p>
            <a:pPr marL="0" indent="0">
              <a:buNone/>
            </a:pPr>
            <a:r>
              <a:rPr lang="en-GB" sz="1600" dirty="0">
                <a:effectLst/>
                <a:latin typeface="Calibri" panose="020F0502020204030204" pitchFamily="34" charset="0"/>
                <a:ea typeface="Times New Roman" panose="02020603050405020304" pitchFamily="18" charset="0"/>
                <a:cs typeface="Times New Roman" panose="02020603050405020304" pitchFamily="18" charset="0"/>
              </a:rPr>
              <a:t>NHS staff can access a free service offering dedicated mental health and wellbeing support. Whether you're facing challenges at home, at work, or with your finances, expert guidance is available to help. It's a trusted and valuable resource designed to support you both personally and professionally.</a:t>
            </a:r>
          </a:p>
          <a:p>
            <a:pPr marL="0" indent="0">
              <a:buNone/>
            </a:pPr>
            <a:endParaRPr lang="en-GB" sz="16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600" i="1" dirty="0">
                <a:latin typeface="Calibri" panose="020F0502020204030204" pitchFamily="34" charset="0"/>
                <a:cs typeface="Times New Roman" panose="02020603050405020304" pitchFamily="18" charset="0"/>
              </a:rPr>
              <a:t>Speak in confidence to fully qualified counsellors and support specialists 24/7, 365 days a year to discuss any emotional, personal or work-related issues.  - 0330 380 0658</a:t>
            </a:r>
          </a:p>
          <a:p>
            <a:r>
              <a:rPr lang="en-GB" sz="1600" i="1" dirty="0">
                <a:latin typeface="Calibri" panose="020F0502020204030204" pitchFamily="34" charset="0"/>
                <a:cs typeface="Times New Roman" panose="02020603050405020304" pitchFamily="18" charset="0"/>
              </a:rPr>
              <a:t>To access and sign up to VIUVP visit our </a:t>
            </a:r>
            <a:r>
              <a:rPr lang="en-GB" sz="1600" i="1" dirty="0">
                <a:latin typeface="Calibri" panose="020F0502020204030204" pitchFamily="34" charset="0"/>
                <a:cs typeface="Times New Roman" panose="02020603050405020304" pitchFamily="18" charset="0"/>
                <a:hlinkClick r:id="rId2"/>
              </a:rPr>
              <a:t>Health and Wellbeing page </a:t>
            </a:r>
            <a:r>
              <a:rPr lang="en-GB" sz="1600" i="1" dirty="0">
                <a:latin typeface="Calibri" panose="020F0502020204030204" pitchFamily="34" charset="0"/>
                <a:cs typeface="Times New Roman" panose="02020603050405020304" pitchFamily="18" charset="0"/>
              </a:rPr>
              <a:t>on Staff Zone for more details on how to create an account. </a:t>
            </a:r>
          </a:p>
          <a:p>
            <a:pPr marL="0" indent="0">
              <a:buNone/>
            </a:pPr>
            <a:endParaRPr lang="en-GB" sz="1800" dirty="0"/>
          </a:p>
          <a:p>
            <a:pPr marL="0" indent="0">
              <a:buNone/>
            </a:pPr>
            <a:r>
              <a:rPr lang="en-GB" sz="1600" b="1" dirty="0"/>
              <a:t>What VIVUP can offer</a:t>
            </a:r>
            <a:r>
              <a:rPr lang="en-GB" sz="1600" dirty="0"/>
              <a:t>:</a:t>
            </a:r>
          </a:p>
          <a:p>
            <a:r>
              <a:rPr lang="en-GB" sz="1600" dirty="0"/>
              <a:t>Expert help and guidance. </a:t>
            </a:r>
          </a:p>
          <a:p>
            <a:r>
              <a:rPr lang="en-GB" sz="1600" dirty="0"/>
              <a:t>24/7 365 days a year support.</a:t>
            </a:r>
          </a:p>
          <a:p>
            <a:r>
              <a:rPr lang="en-GB" sz="1600" dirty="0"/>
              <a:t>Support improved mental health through access to counselling and 24/7 EAP support.</a:t>
            </a:r>
          </a:p>
          <a:p>
            <a:r>
              <a:rPr lang="en-GB" sz="1600" dirty="0"/>
              <a:t>Wellbeing resources.</a:t>
            </a:r>
          </a:p>
          <a:p>
            <a:r>
              <a:rPr lang="en-GB" sz="1600" dirty="0"/>
              <a:t>Proactive mental, physical, and financial health management.</a:t>
            </a:r>
          </a:p>
          <a:p>
            <a:endParaRPr lang="en-GB" sz="2000" dirty="0"/>
          </a:p>
          <a:p>
            <a:pPr marL="0" indent="0">
              <a:buNone/>
            </a:pPr>
            <a:endParaRPr lang="en-GB" sz="2000" dirty="0">
              <a:latin typeface="Arial" panose="020B0604020202020204" pitchFamily="34" charset="0"/>
              <a:cs typeface="Arial" panose="020B0604020202020204" pitchFamily="34" charset="0"/>
            </a:endParaRPr>
          </a:p>
        </p:txBody>
      </p:sp>
      <p:pic>
        <p:nvPicPr>
          <p:cNvPr id="2" name="Content Placeholder 4" descr="Text&#10;&#10;Description automatically generated with low confidence">
            <a:extLst>
              <a:ext uri="{FF2B5EF4-FFF2-40B4-BE49-F238E27FC236}">
                <a16:creationId xmlns:a16="http://schemas.microsoft.com/office/drawing/2014/main" id="{6CEFAB89-7D3F-0859-46E6-B241E81128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pic>
        <p:nvPicPr>
          <p:cNvPr id="6146" name="Picture 2" descr="VIVUP - Thrive @ CNTW">
            <a:extLst>
              <a:ext uri="{FF2B5EF4-FFF2-40B4-BE49-F238E27FC236}">
                <a16:creationId xmlns:a16="http://schemas.microsoft.com/office/drawing/2014/main" id="{DE373906-993C-F12A-E720-56891AD7FD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1859" y="4825623"/>
            <a:ext cx="2717800" cy="17376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72324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9FEEF42-E6E0-411B-8523-BF84BD72B25D}"/>
              </a:ext>
            </a:extLst>
          </p:cNvPr>
          <p:cNvSpPr>
            <a:spLocks noGrp="1"/>
          </p:cNvSpPr>
          <p:nvPr>
            <p:ph type="title"/>
          </p:nvPr>
        </p:nvSpPr>
        <p:spPr>
          <a:xfrm>
            <a:off x="0" y="0"/>
            <a:ext cx="12192000" cy="901520"/>
          </a:xfrm>
          <a:solidFill>
            <a:srgbClr val="8DC63F"/>
          </a:solidFill>
          <a:ln>
            <a:solidFill>
              <a:srgbClr val="8DC63F"/>
            </a:solidFill>
          </a:ln>
        </p:spPr>
        <p:txBody>
          <a:bodyPr/>
          <a:lstStyle/>
          <a:p>
            <a:pPr marL="360363"/>
            <a:r>
              <a:rPr lang="en-GB" b="1" dirty="0">
                <a:solidFill>
                  <a:schemeClr val="bg1"/>
                </a:solidFill>
              </a:rPr>
              <a:t>External Resources</a:t>
            </a:r>
          </a:p>
        </p:txBody>
      </p:sp>
      <p:sp>
        <p:nvSpPr>
          <p:cNvPr id="7" name="Content Placeholder 2">
            <a:extLst>
              <a:ext uri="{FF2B5EF4-FFF2-40B4-BE49-F238E27FC236}">
                <a16:creationId xmlns:a16="http://schemas.microsoft.com/office/drawing/2014/main" id="{7EF73F0F-D17F-4F61-ADFF-18C0EA8B5E33}"/>
              </a:ext>
            </a:extLst>
          </p:cNvPr>
          <p:cNvSpPr txBox="1">
            <a:spLocks/>
          </p:cNvSpPr>
          <p:nvPr/>
        </p:nvSpPr>
        <p:spPr>
          <a:xfrm>
            <a:off x="401922" y="1101012"/>
            <a:ext cx="11316242" cy="50759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a:p>
            <a:pPr marL="0" indent="0">
              <a:buNone/>
            </a:pPr>
            <a:endParaRPr lang="en-GB" sz="2000" dirty="0">
              <a:latin typeface="Arial" panose="020B0604020202020204" pitchFamily="34" charset="0"/>
              <a:cs typeface="Arial" panose="020B0604020202020204" pitchFamily="34" charset="0"/>
            </a:endParaRPr>
          </a:p>
        </p:txBody>
      </p:sp>
      <p:pic>
        <p:nvPicPr>
          <p:cNvPr id="2" name="Content Placeholder 4" descr="Text&#10;&#10;Description automatically generated with low confidence">
            <a:extLst>
              <a:ext uri="{FF2B5EF4-FFF2-40B4-BE49-F238E27FC236}">
                <a16:creationId xmlns:a16="http://schemas.microsoft.com/office/drawing/2014/main" id="{6CEFAB89-7D3F-0859-46E6-B241E81128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536" y="6099769"/>
            <a:ext cx="2612264" cy="459187"/>
          </a:xfrm>
          <a:prstGeom prst="rect">
            <a:avLst/>
          </a:prstGeom>
        </p:spPr>
      </p:pic>
      <p:sp>
        <p:nvSpPr>
          <p:cNvPr id="3" name="Content Placeholder 2">
            <a:extLst>
              <a:ext uri="{FF2B5EF4-FFF2-40B4-BE49-F238E27FC236}">
                <a16:creationId xmlns:a16="http://schemas.microsoft.com/office/drawing/2014/main" id="{C062C046-CAF7-63DB-8AAA-918DE70B9774}"/>
              </a:ext>
            </a:extLst>
          </p:cNvPr>
          <p:cNvSpPr txBox="1">
            <a:spLocks/>
          </p:cNvSpPr>
          <p:nvPr/>
        </p:nvSpPr>
        <p:spPr>
          <a:xfrm>
            <a:off x="554322" y="1253412"/>
            <a:ext cx="11316242" cy="5075951"/>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5000"/>
              </a:lnSpc>
              <a:spcAft>
                <a:spcPts val="800"/>
              </a:spcAft>
              <a:buNone/>
            </a:pPr>
            <a:r>
              <a:rPr lang="en-GB" sz="2100" b="1" u="sng" dirty="0">
                <a:effectLst/>
                <a:latin typeface="Calibri" panose="020F0502020204030204" pitchFamily="34" charset="0"/>
                <a:ea typeface="Calibri" panose="020F0502020204030204" pitchFamily="34" charset="0"/>
              </a:rPr>
              <a:t>Support networks:</a:t>
            </a:r>
          </a:p>
          <a:p>
            <a:pPr marL="0" indent="0">
              <a:lnSpc>
                <a:spcPct val="105000"/>
              </a:lnSpc>
              <a:spcAft>
                <a:spcPts val="800"/>
              </a:spcAft>
              <a:buNone/>
            </a:pPr>
            <a:r>
              <a:rPr lang="en-GB" sz="2100" b="1" dirty="0">
                <a:effectLst/>
                <a:latin typeface="Calibri" panose="020F0502020204030204" pitchFamily="34" charset="0"/>
                <a:ea typeface="Calibri" panose="020F0502020204030204" pitchFamily="34" charset="0"/>
              </a:rPr>
              <a:t>Mind UK</a:t>
            </a:r>
            <a:r>
              <a:rPr lang="en-GB" sz="2100" dirty="0">
                <a:effectLst/>
                <a:latin typeface="Calibri" panose="020F0502020204030204" pitchFamily="34" charset="0"/>
                <a:ea typeface="Calibri" panose="020F0502020204030204" pitchFamily="34" charset="0"/>
              </a:rPr>
              <a:t> - Across England and Wales; Mind UK is making mental health something people talk about every day. We speak out against unfair treatment in healthcare, at work, and in the law - things that make life harder for people with mental health problems.</a:t>
            </a:r>
          </a:p>
          <a:p>
            <a:pPr marL="742950" lvl="1" indent="-285750">
              <a:buFont typeface="Courier New" panose="02070309020205020404" pitchFamily="49" charset="0"/>
              <a:buChar char="o"/>
            </a:pPr>
            <a:r>
              <a:rPr lang="en-GB" sz="2100" dirty="0">
                <a:effectLst/>
                <a:latin typeface="Calibri" panose="020F0502020204030204" pitchFamily="34" charset="0"/>
                <a:ea typeface="Calibri" panose="020F0502020204030204" pitchFamily="34" charset="0"/>
              </a:rPr>
              <a:t>If you or someone you know is in a crisis, </a:t>
            </a:r>
            <a:r>
              <a:rPr lang="en-GB" sz="2100" u="sng" dirty="0">
                <a:solidFill>
                  <a:srgbClr val="0563C1"/>
                </a:solidFill>
                <a:effectLst/>
                <a:latin typeface="Calibri" panose="020F0502020204030204" pitchFamily="34" charset="0"/>
                <a:ea typeface="Calibri" panose="020F0502020204030204" pitchFamily="34" charset="0"/>
                <a:hlinkClick r:id="rId4"/>
              </a:rPr>
              <a:t>you can get help here</a:t>
            </a:r>
            <a:endParaRPr lang="en-GB" sz="2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en-GB" sz="2100" dirty="0">
                <a:effectLst/>
                <a:latin typeface="Calibri" panose="020F0502020204030204" pitchFamily="34" charset="0"/>
                <a:ea typeface="Calibri" panose="020F0502020204030204" pitchFamily="34" charset="0"/>
              </a:rPr>
              <a:t>Call for support: 0330 102 1234.</a:t>
            </a:r>
          </a:p>
          <a:p>
            <a:pPr marL="742950" lvl="1" indent="-285750">
              <a:buFont typeface="Courier New" panose="02070309020205020404" pitchFamily="49" charset="0"/>
              <a:buChar char="o"/>
            </a:pPr>
            <a:r>
              <a:rPr lang="en-GB" sz="2100" dirty="0">
                <a:effectLst/>
                <a:latin typeface="Calibri" panose="020F0502020204030204" pitchFamily="34" charset="0"/>
                <a:ea typeface="Calibri" panose="020F0502020204030204" pitchFamily="34" charset="0"/>
              </a:rPr>
              <a:t>Text 86463</a:t>
            </a:r>
          </a:p>
          <a:p>
            <a:pPr marL="742950" lvl="1" indent="-285750">
              <a:buFont typeface="Courier New" panose="02070309020205020404" pitchFamily="49" charset="0"/>
              <a:buChar char="o"/>
            </a:pPr>
            <a:endParaRPr lang="en-GB" sz="2100" dirty="0">
              <a:effectLst/>
              <a:latin typeface="Calibri" panose="020F0502020204030204" pitchFamily="34" charset="0"/>
              <a:ea typeface="Calibri" panose="020F0502020204030204" pitchFamily="34" charset="0"/>
            </a:endParaRPr>
          </a:p>
          <a:p>
            <a:pPr marL="0" lvl="0" indent="0">
              <a:buNone/>
            </a:pPr>
            <a:r>
              <a:rPr lang="en-GB" sz="2100" b="1" dirty="0">
                <a:effectLst/>
                <a:latin typeface="Calibri" panose="020F0502020204030204" pitchFamily="34" charset="0"/>
                <a:ea typeface="Calibri" panose="020F0502020204030204" pitchFamily="34" charset="0"/>
              </a:rPr>
              <a:t>Rethink Mental Illness</a:t>
            </a:r>
            <a:r>
              <a:rPr lang="en-GB" sz="2100" dirty="0">
                <a:effectLst/>
                <a:latin typeface="Calibri" panose="020F0502020204030204" pitchFamily="34" charset="0"/>
                <a:ea typeface="Calibri" panose="020F0502020204030204" pitchFamily="34" charset="0"/>
              </a:rPr>
              <a:t> - works to help everyone affected by severe mental illness, such as schizophrenia and bipolar disorder, recover a better quality of life. It provides effective services and support and campaigns for change through greater awareness and understanding.</a:t>
            </a:r>
          </a:p>
          <a:p>
            <a:pPr marL="742950" lvl="1" indent="-285750">
              <a:buFont typeface="Courier New" panose="02070309020205020404" pitchFamily="49" charset="0"/>
              <a:buChar char="o"/>
            </a:pPr>
            <a:r>
              <a:rPr lang="en-GB" sz="2100" dirty="0">
                <a:effectLst/>
                <a:latin typeface="Calibri" panose="020F0502020204030204" pitchFamily="34" charset="0"/>
                <a:ea typeface="Calibri" panose="020F0502020204030204" pitchFamily="34" charset="0"/>
              </a:rPr>
              <a:t>Website: </a:t>
            </a:r>
            <a:r>
              <a:rPr lang="en-GB" sz="2100" u="sng" dirty="0">
                <a:solidFill>
                  <a:srgbClr val="0563C1"/>
                </a:solidFill>
                <a:effectLst/>
                <a:latin typeface="Calibri" panose="020F0502020204030204" pitchFamily="34" charset="0"/>
                <a:ea typeface="Calibri" panose="020F0502020204030204" pitchFamily="34" charset="0"/>
                <a:hlinkClick r:id="rId5"/>
              </a:rPr>
              <a:t>www.rethink.org</a:t>
            </a:r>
            <a:r>
              <a:rPr lang="en-GB" sz="2100" dirty="0">
                <a:effectLst/>
                <a:latin typeface="Calibri" panose="020F0502020204030204" pitchFamily="34" charset="0"/>
                <a:ea typeface="Calibri" panose="020F0502020204030204" pitchFamily="34" charset="0"/>
              </a:rPr>
              <a:t> </a:t>
            </a:r>
          </a:p>
          <a:p>
            <a:pPr marL="742950" lvl="1" indent="-285750">
              <a:buFont typeface="Courier New" panose="02070309020205020404" pitchFamily="49" charset="0"/>
              <a:buChar char="o"/>
            </a:pPr>
            <a:r>
              <a:rPr lang="en-GB" sz="2100" dirty="0">
                <a:effectLst/>
                <a:latin typeface="Calibri" panose="020F0502020204030204" pitchFamily="34" charset="0"/>
                <a:ea typeface="Calibri" panose="020F0502020204030204" pitchFamily="34" charset="0"/>
              </a:rPr>
              <a:t>National advice service: 0300 5000 927 (open 9:30am to 4pm, Monday to Friday)</a:t>
            </a:r>
          </a:p>
          <a:p>
            <a:pPr marL="742950" lvl="1" indent="-285750">
              <a:buFont typeface="Courier New" panose="02070309020205020404" pitchFamily="49" charset="0"/>
              <a:buChar char="o"/>
            </a:pPr>
            <a:r>
              <a:rPr lang="en-GB" sz="2100" dirty="0">
                <a:effectLst/>
                <a:latin typeface="Calibri" panose="020F0502020204030204" pitchFamily="34" charset="0"/>
                <a:ea typeface="Calibri" panose="020F0502020204030204" pitchFamily="34" charset="0"/>
              </a:rPr>
              <a:t>Email: </a:t>
            </a:r>
            <a:r>
              <a:rPr lang="en-GB" sz="2100" u="sng" dirty="0">
                <a:solidFill>
                  <a:srgbClr val="0563C1"/>
                </a:solidFill>
                <a:effectLst/>
                <a:latin typeface="Calibri" panose="020F0502020204030204" pitchFamily="34" charset="0"/>
                <a:ea typeface="Calibri" panose="020F0502020204030204" pitchFamily="34" charset="0"/>
                <a:hlinkClick r:id="rId6"/>
              </a:rPr>
              <a:t>advice@rethink.org</a:t>
            </a:r>
            <a:r>
              <a:rPr lang="en-GB" sz="2100" dirty="0">
                <a:effectLst/>
                <a:latin typeface="Calibri" panose="020F0502020204030204" pitchFamily="34" charset="0"/>
                <a:ea typeface="Calibri" panose="020F0502020204030204" pitchFamily="34" charset="0"/>
              </a:rPr>
              <a:t> </a:t>
            </a:r>
          </a:p>
          <a:p>
            <a:pPr marL="457200" lvl="1" indent="0">
              <a:buNone/>
            </a:pPr>
            <a:endParaRPr lang="en-GB" sz="2100" dirty="0">
              <a:effectLst/>
              <a:latin typeface="Calibri" panose="020F0502020204030204" pitchFamily="34" charset="0"/>
              <a:ea typeface="Calibri" panose="020F0502020204030204" pitchFamily="34" charset="0"/>
            </a:endParaRPr>
          </a:p>
          <a:p>
            <a:pPr marL="0" lvl="0" indent="0">
              <a:buNone/>
            </a:pPr>
            <a:r>
              <a:rPr lang="en-GB" sz="2100" b="1" dirty="0">
                <a:effectLst/>
                <a:latin typeface="Calibri" panose="020F0502020204030204" pitchFamily="34" charset="0"/>
                <a:ea typeface="Calibri" panose="020F0502020204030204" pitchFamily="34" charset="0"/>
              </a:rPr>
              <a:t>Samaritans</a:t>
            </a:r>
            <a:r>
              <a:rPr lang="en-GB" sz="2100" dirty="0">
                <a:effectLst/>
                <a:latin typeface="Calibri" panose="020F0502020204030204" pitchFamily="34" charset="0"/>
                <a:ea typeface="Calibri" panose="020F0502020204030204" pitchFamily="34" charset="0"/>
              </a:rPr>
              <a:t> - Available 24 hours a day to provide confidential emotional support for people who are experiencing feelings of distress, despair or suicidal thoughts.</a:t>
            </a:r>
          </a:p>
          <a:p>
            <a:pPr marL="742950" lvl="1" indent="-285750">
              <a:buFont typeface="Courier New" panose="02070309020205020404" pitchFamily="49" charset="0"/>
              <a:buChar char="o"/>
            </a:pPr>
            <a:r>
              <a:rPr lang="en-GB" sz="2100" dirty="0">
                <a:effectLst/>
                <a:latin typeface="Calibri" panose="020F0502020204030204" pitchFamily="34" charset="0"/>
                <a:ea typeface="Calibri" panose="020F0502020204030204" pitchFamily="34" charset="0"/>
              </a:rPr>
              <a:t>Website: </a:t>
            </a:r>
            <a:r>
              <a:rPr lang="en-GB" sz="2100" u="sng" dirty="0">
                <a:solidFill>
                  <a:srgbClr val="0563C1"/>
                </a:solidFill>
                <a:effectLst/>
                <a:latin typeface="Calibri" panose="020F0502020204030204" pitchFamily="34" charset="0"/>
                <a:ea typeface="Calibri" panose="020F0502020204030204" pitchFamily="34" charset="0"/>
                <a:hlinkClick r:id="rId7"/>
              </a:rPr>
              <a:t>www.samaritans.org</a:t>
            </a:r>
            <a:endParaRPr lang="en-GB" sz="2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en-GB" sz="2100" dirty="0">
                <a:effectLst/>
                <a:latin typeface="Calibri" panose="020F0502020204030204" pitchFamily="34" charset="0"/>
                <a:ea typeface="Calibri" panose="020F0502020204030204" pitchFamily="34" charset="0"/>
              </a:rPr>
              <a:t>Helpline: 116 123 (free to call from within the UK and Ireland), 24 hours a day</a:t>
            </a:r>
          </a:p>
          <a:p>
            <a:pPr marL="742950" lvl="1" indent="-285750">
              <a:buFont typeface="Courier New" panose="02070309020205020404" pitchFamily="49" charset="0"/>
              <a:buChar char="o"/>
            </a:pPr>
            <a:r>
              <a:rPr lang="en-GB" sz="2100" dirty="0">
                <a:effectLst/>
                <a:latin typeface="Calibri" panose="020F0502020204030204" pitchFamily="34" charset="0"/>
                <a:ea typeface="Calibri" panose="020F0502020204030204" pitchFamily="34" charset="0"/>
              </a:rPr>
              <a:t>Email: </a:t>
            </a:r>
            <a:r>
              <a:rPr lang="en-GB" sz="2100" u="sng" dirty="0">
                <a:solidFill>
                  <a:srgbClr val="0563C1"/>
                </a:solidFill>
                <a:effectLst/>
                <a:latin typeface="Calibri" panose="020F0502020204030204" pitchFamily="34" charset="0"/>
                <a:ea typeface="Calibri" panose="020F0502020204030204" pitchFamily="34" charset="0"/>
                <a:hlinkClick r:id="rId8"/>
              </a:rPr>
              <a:t>jo@samaritans.org</a:t>
            </a:r>
            <a:r>
              <a:rPr lang="en-GB" sz="2100" dirty="0">
                <a:effectLst/>
                <a:latin typeface="Calibri" panose="020F0502020204030204" pitchFamily="34" charset="0"/>
                <a:ea typeface="Calibri" panose="020F0502020204030204" pitchFamily="34" charset="0"/>
              </a:rPr>
              <a:t> </a:t>
            </a:r>
          </a:p>
          <a:p>
            <a:pPr marL="0" indent="0">
              <a:buNone/>
            </a:pPr>
            <a:endParaRPr lang="en-GB" sz="1800" dirty="0"/>
          </a:p>
          <a:p>
            <a:endParaRPr lang="en-GB" sz="2000" dirty="0"/>
          </a:p>
          <a:p>
            <a:pPr marL="0" indent="0">
              <a:buNone/>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89473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2345</TotalTime>
  <Words>1558</Words>
  <Application>Microsoft Office PowerPoint</Application>
  <PresentationFormat>Widescreen</PresentationFormat>
  <Paragraphs>135</Paragraphs>
  <Slides>9</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Courier New</vt:lpstr>
      <vt:lpstr>Times New Roman</vt:lpstr>
      <vt:lpstr>Office Theme</vt:lpstr>
      <vt:lpstr>Internal &amp; External Resources for Speaking Up within CRGPA</vt:lpstr>
      <vt:lpstr>Why is it important to speak up? </vt:lpstr>
      <vt:lpstr>Internal Recourses  </vt:lpstr>
      <vt:lpstr>Internal Recourses  </vt:lpstr>
      <vt:lpstr>Internal Recourses  </vt:lpstr>
      <vt:lpstr>Datix - reporting incidents and complaints </vt:lpstr>
      <vt:lpstr>Internal Recourses  </vt:lpstr>
      <vt:lpstr>External Resources</vt:lpstr>
      <vt:lpstr>External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HR REVIEW Summary of Dearden HR Report</dc:title>
  <dc:creator>SANDHU, Daljit (COVENTRY &amp; RUGBY GP ALLIANCE LIMITED)</dc:creator>
  <cp:lastModifiedBy>ASHFIELD, Jack (COVENTRY &amp; RUGBY GP ALLIANCE LIMITED)</cp:lastModifiedBy>
  <cp:revision>81</cp:revision>
  <cp:lastPrinted>2023-02-09T17:05:57Z</cp:lastPrinted>
  <dcterms:created xsi:type="dcterms:W3CDTF">2023-01-10T11:17:42Z</dcterms:created>
  <dcterms:modified xsi:type="dcterms:W3CDTF">2025-06-13T07:24:44Z</dcterms:modified>
</cp:coreProperties>
</file>