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94" autoAdjust="0"/>
    <p:restoredTop sz="94660"/>
  </p:normalViewPr>
  <p:slideViewPr>
    <p:cSldViewPr snapToGrid="0">
      <p:cViewPr varScale="1">
        <p:scale>
          <a:sx n="76" d="100"/>
          <a:sy n="76" d="100"/>
        </p:scale>
        <p:origin x="126"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DBA15-ECB5-F80F-A708-8407879AB5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0561CF-2609-D5DF-E2F8-3CD9D5040C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4046BC6-9082-2DB1-C1D3-8D32BDACEFE7}"/>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5" name="Footer Placeholder 4">
            <a:extLst>
              <a:ext uri="{FF2B5EF4-FFF2-40B4-BE49-F238E27FC236}">
                <a16:creationId xmlns:a16="http://schemas.microsoft.com/office/drawing/2014/main" id="{BBD04902-88F4-9BC5-6DDB-8E6DA151C9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C8A6D1-8BF4-15C7-C948-CA7FC982E397}"/>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3343366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C3A0-681D-607D-F4A5-DB464606CED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ECF8BA-0A45-0B5F-E4C1-E877935808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416AB3D-05B3-9837-47C0-D6BA4219000E}"/>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5" name="Footer Placeholder 4">
            <a:extLst>
              <a:ext uri="{FF2B5EF4-FFF2-40B4-BE49-F238E27FC236}">
                <a16:creationId xmlns:a16="http://schemas.microsoft.com/office/drawing/2014/main" id="{76085139-BC42-79CB-0ED2-CC46EED645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73AAAB-A9BB-C9B8-88F6-F3EBDFE21D8B}"/>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2179053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F4EA98-E1A7-CA41-BC6D-9D4813D3D81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025662C-F8AE-CCA3-743F-E6C08FD7C2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112E4F-1967-A128-FE1B-491A436275DC}"/>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5" name="Footer Placeholder 4">
            <a:extLst>
              <a:ext uri="{FF2B5EF4-FFF2-40B4-BE49-F238E27FC236}">
                <a16:creationId xmlns:a16="http://schemas.microsoft.com/office/drawing/2014/main" id="{800369D8-D802-9608-F758-53BC55818F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579BFB-1A86-1BE7-5A95-EF6E125E0730}"/>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735924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C57A4-707D-306C-DFF1-646D4B116F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8E9261-5924-D3FD-C49D-20E91C5937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3E95BF-B22D-02CB-948C-06D16A28F83F}"/>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5" name="Footer Placeholder 4">
            <a:extLst>
              <a:ext uri="{FF2B5EF4-FFF2-40B4-BE49-F238E27FC236}">
                <a16:creationId xmlns:a16="http://schemas.microsoft.com/office/drawing/2014/main" id="{559FDDF1-FB94-DFE3-9C68-1BE05011B5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F4AFCB-4E1A-1945-1DE5-747945A75FF8}"/>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1969751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0C721-051D-F1B9-1765-81AA3622EF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FA09565-4132-53EA-32FD-062B18F993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512663-A1D1-2805-A05D-CDD71B706008}"/>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5" name="Footer Placeholder 4">
            <a:extLst>
              <a:ext uri="{FF2B5EF4-FFF2-40B4-BE49-F238E27FC236}">
                <a16:creationId xmlns:a16="http://schemas.microsoft.com/office/drawing/2014/main" id="{41CD555F-A700-308F-0BED-FC8A23F125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E2E0BC-3297-0E33-485B-0663FF7A0D5E}"/>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2792817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0A9B3-F04E-5D6A-153B-BBBD0FC514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ED56FA-ACEE-4A1D-D0AD-173E94BE64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7E933EC-3283-29FE-5135-15B73CADC2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2983007-5D14-93A7-112F-3A08FB4B44E4}"/>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6" name="Footer Placeholder 5">
            <a:extLst>
              <a:ext uri="{FF2B5EF4-FFF2-40B4-BE49-F238E27FC236}">
                <a16:creationId xmlns:a16="http://schemas.microsoft.com/office/drawing/2014/main" id="{08918E1E-1D08-197F-5CA3-2AA0C43856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5D3728-82C3-2DB3-C39A-4CE6755A1298}"/>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3364568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8B258-E6C9-190E-9D73-20932BEF7A9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8C4638-90B0-F9B4-DEB2-FDA4A9941E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8EEADE-A920-42BE-A4FF-6EE081978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569B724-D56B-4B53-1B3E-0A03AD800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38F285-345E-7CCB-CDC2-513CEE368E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B76C85F-D956-FB4C-A464-572B12980756}"/>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8" name="Footer Placeholder 7">
            <a:extLst>
              <a:ext uri="{FF2B5EF4-FFF2-40B4-BE49-F238E27FC236}">
                <a16:creationId xmlns:a16="http://schemas.microsoft.com/office/drawing/2014/main" id="{CF3D43FA-3BC8-B9A8-0257-BCAA7DCA23B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38AC67D-9A97-B387-2777-2F815C6530CD}"/>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543075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F2258-36EA-279B-C1F2-D2E876674A3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BDC424-283B-DD01-C278-A9F639EE6DBA}"/>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4" name="Footer Placeholder 3">
            <a:extLst>
              <a:ext uri="{FF2B5EF4-FFF2-40B4-BE49-F238E27FC236}">
                <a16:creationId xmlns:a16="http://schemas.microsoft.com/office/drawing/2014/main" id="{14E10AF4-0843-5FC2-1C0C-E3365955AEE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9A64480-8B24-2113-6F0A-C93E5003F46D}"/>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3943904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F9A52F-3040-14D1-7D22-7BA2830D7133}"/>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3" name="Footer Placeholder 2">
            <a:extLst>
              <a:ext uri="{FF2B5EF4-FFF2-40B4-BE49-F238E27FC236}">
                <a16:creationId xmlns:a16="http://schemas.microsoft.com/office/drawing/2014/main" id="{CC1592C8-DCC5-28B0-69C7-3FA19A3B14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FFED63-D770-D63C-AB9D-8266523E0EFD}"/>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654193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8BB12-A8D5-B37D-1167-2016FAF9E2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3BD3FA8-280C-CAFF-B7DE-2FB0C3196A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33CF073-8DBB-3AB3-26FC-660D986014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E9EBBC-F6CB-588B-A423-4A6AE537835C}"/>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6" name="Footer Placeholder 5">
            <a:extLst>
              <a:ext uri="{FF2B5EF4-FFF2-40B4-BE49-F238E27FC236}">
                <a16:creationId xmlns:a16="http://schemas.microsoft.com/office/drawing/2014/main" id="{1EE37B93-3BEE-E707-01BC-BF73AFAC00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57E6A7-BFD4-BA36-EB05-8B8E019E4673}"/>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286009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92324-1876-7A99-41ED-4ADD2734F5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68D7D67-4EBE-7AB7-CC9D-63A3AE7202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CF9B1D4-A670-7566-0C10-E599AB60A5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34C65-57AE-5F19-4620-B3E6517FED33}"/>
              </a:ext>
            </a:extLst>
          </p:cNvPr>
          <p:cNvSpPr>
            <a:spLocks noGrp="1"/>
          </p:cNvSpPr>
          <p:nvPr>
            <p:ph type="dt" sz="half" idx="10"/>
          </p:nvPr>
        </p:nvSpPr>
        <p:spPr/>
        <p:txBody>
          <a:bodyPr/>
          <a:lstStyle/>
          <a:p>
            <a:fld id="{1E847C4D-D0B7-4AE3-A585-6ECD6DC2F951}" type="datetimeFigureOut">
              <a:rPr lang="en-GB" smtClean="0"/>
              <a:t>09/09/2025</a:t>
            </a:fld>
            <a:endParaRPr lang="en-GB"/>
          </a:p>
        </p:txBody>
      </p:sp>
      <p:sp>
        <p:nvSpPr>
          <p:cNvPr id="6" name="Footer Placeholder 5">
            <a:extLst>
              <a:ext uri="{FF2B5EF4-FFF2-40B4-BE49-F238E27FC236}">
                <a16:creationId xmlns:a16="http://schemas.microsoft.com/office/drawing/2014/main" id="{D6D709D7-0922-AA5A-6AB3-405996A074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6360B9-3521-6CEA-5608-2E91E9209FE0}"/>
              </a:ext>
            </a:extLst>
          </p:cNvPr>
          <p:cNvSpPr>
            <a:spLocks noGrp="1"/>
          </p:cNvSpPr>
          <p:nvPr>
            <p:ph type="sldNum" sz="quarter" idx="12"/>
          </p:nvPr>
        </p:nvSpPr>
        <p:spPr/>
        <p:txBody>
          <a:bodyPr/>
          <a:lstStyle/>
          <a:p>
            <a:fld id="{56E98D7C-9CBE-474F-B9F0-D34521AD2125}" type="slidenum">
              <a:rPr lang="en-GB" smtClean="0"/>
              <a:t>‹#›</a:t>
            </a:fld>
            <a:endParaRPr lang="en-GB"/>
          </a:p>
        </p:txBody>
      </p:sp>
    </p:spTree>
    <p:extLst>
      <p:ext uri="{BB962C8B-B14F-4D97-AF65-F5344CB8AC3E}">
        <p14:creationId xmlns:p14="http://schemas.microsoft.com/office/powerpoint/2010/main" val="353026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63F639-ADE1-7D91-7864-B7836C5B7A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E9C6F6-776D-77B0-F388-BF67B6E940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6E8F273-4F84-490D-00B8-D1FD91E9A8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47C4D-D0B7-4AE3-A585-6ECD6DC2F951}" type="datetimeFigureOut">
              <a:rPr lang="en-GB" smtClean="0"/>
              <a:t>09/09/2025</a:t>
            </a:fld>
            <a:endParaRPr lang="en-GB"/>
          </a:p>
        </p:txBody>
      </p:sp>
      <p:sp>
        <p:nvSpPr>
          <p:cNvPr id="5" name="Footer Placeholder 4">
            <a:extLst>
              <a:ext uri="{FF2B5EF4-FFF2-40B4-BE49-F238E27FC236}">
                <a16:creationId xmlns:a16="http://schemas.microsoft.com/office/drawing/2014/main" id="{7312238B-D478-B430-2488-BDD8B80501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6E637BD-EDFD-A227-E3D8-D653251BC6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E98D7C-9CBE-474F-B9F0-D34521AD2125}" type="slidenum">
              <a:rPr lang="en-GB" smtClean="0"/>
              <a:t>‹#›</a:t>
            </a:fld>
            <a:endParaRPr lang="en-GB"/>
          </a:p>
        </p:txBody>
      </p:sp>
    </p:spTree>
    <p:extLst>
      <p:ext uri="{BB962C8B-B14F-4D97-AF65-F5344CB8AC3E}">
        <p14:creationId xmlns:p14="http://schemas.microsoft.com/office/powerpoint/2010/main" val="3899751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5211783" y="274935"/>
            <a:ext cx="1768434" cy="215443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VIP</a:t>
            </a:r>
            <a:r>
              <a:rPr lang="en-US" sz="5400" b="1" dirty="0">
                <a:ln/>
                <a:solidFill>
                  <a:schemeClr val="accent4"/>
                </a:solidFill>
              </a:rPr>
              <a:t> </a:t>
            </a:r>
          </a:p>
          <a:p>
            <a:pPr algn="ct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4476750"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3810784"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3065052"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8391915"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7725949"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6980217"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6" name="Rectangle 25">
            <a:extLst>
              <a:ext uri="{FF2B5EF4-FFF2-40B4-BE49-F238E27FC236}">
                <a16:creationId xmlns:a16="http://schemas.microsoft.com/office/drawing/2014/main" id="{32E93D05-6710-16AE-6ABE-3073A5712A34}"/>
              </a:ext>
            </a:extLst>
          </p:cNvPr>
          <p:cNvSpPr/>
          <p:nvPr/>
        </p:nvSpPr>
        <p:spPr>
          <a:xfrm>
            <a:off x="2202681" y="1193800"/>
            <a:ext cx="8088304" cy="215443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8000" b="1" i="0" dirty="0">
                <a:ln/>
                <a:solidFill>
                  <a:schemeClr val="accent4"/>
                </a:solidFill>
              </a:rPr>
              <a:t>Quarterly Awards </a:t>
            </a:r>
            <a:r>
              <a:rPr lang="en-US" sz="5400" b="1" dirty="0">
                <a:ln/>
                <a:solidFill>
                  <a:schemeClr val="accent4"/>
                </a:solidFill>
              </a:rPr>
              <a:t> </a:t>
            </a:r>
          </a:p>
          <a:p>
            <a:pPr algn="ctr"/>
            <a:endParaRPr lang="en-US" sz="5400" b="1" dirty="0">
              <a:ln/>
              <a:solidFill>
                <a:schemeClr val="accent4"/>
              </a:solidFill>
            </a:endParaRPr>
          </a:p>
        </p:txBody>
      </p:sp>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ue and gold medal with a stethoscope&#10;&#10;Description automatically generated">
            <a:extLst>
              <a:ext uri="{FF2B5EF4-FFF2-40B4-BE49-F238E27FC236}">
                <a16:creationId xmlns:a16="http://schemas.microsoft.com/office/drawing/2014/main" id="{4D05D47A-C955-BA5A-9981-B302BB60F96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150" b="97113" l="7452" r="90385">
                        <a14:foregroundMark x1="32933" y1="9449" x2="52885" y2="5774"/>
                        <a14:foregroundMark x1="52885" y1="5774" x2="53846" y2="5774"/>
                        <a14:foregroundMark x1="17067" y1="61155" x2="10817" y2="42520"/>
                        <a14:foregroundMark x1="8921" y1="15354" x2="8894" y2="14961"/>
                        <a14:foregroundMark x1="10817" y1="42520" x2="9283" y2="20541"/>
                        <a14:foregroundMark x1="81490" y1="57218" x2="87981" y2="45144"/>
                        <a14:foregroundMark x1="87981" y1="45144" x2="89957" y2="26163"/>
                        <a14:foregroundMark x1="55769" y1="3412" x2="48798" y2="3412"/>
                        <a14:foregroundMark x1="29567" y1="25197" x2="45913" y2="24934"/>
                        <a14:foregroundMark x1="45913" y1="24934" x2="58173" y2="40682"/>
                        <a14:foregroundMark x1="58173" y1="40682" x2="50000" y2="59318"/>
                        <a14:foregroundMark x1="50000" y1="59318" x2="62260" y2="55906"/>
                        <a14:foregroundMark x1="53125" y1="34908" x2="40385" y2="35958"/>
                        <a14:foregroundMark x1="40385" y1="35958" x2="51923" y2="46194"/>
                        <a14:foregroundMark x1="52163" y1="51969" x2="54808" y2="41995"/>
                        <a14:foregroundMark x1="40144" y1="18110" x2="38462" y2="38583"/>
                        <a14:foregroundMark x1="38462" y1="38583" x2="49760" y2="48031"/>
                        <a14:foregroundMark x1="49760" y1="48031" x2="57933" y2="30971"/>
                        <a14:foregroundMark x1="57933" y1="30971" x2="64423" y2="47769"/>
                        <a14:foregroundMark x1="60817" y1="28871" x2="42788" y2="21522"/>
                        <a14:foregroundMark x1="42788" y1="21522" x2="49038" y2="24409"/>
                        <a14:foregroundMark x1="51923" y1="26772" x2="64423" y2="30184"/>
                        <a14:foregroundMark x1="64423" y1="30184" x2="59856" y2="43307"/>
                        <a14:foregroundMark x1="64423" y1="30709" x2="55048" y2="22310"/>
                        <a14:foregroundMark x1="55048" y1="22310" x2="51683" y2="23622"/>
                        <a14:foregroundMark x1="54087" y1="25197" x2="64423" y2="31496"/>
                        <a14:foregroundMark x1="65144" y1="29659" x2="56490" y2="22310"/>
                        <a14:foregroundMark x1="48317" y1="49606" x2="52885" y2="60105"/>
                        <a14:foregroundMark x1="52885" y1="59318" x2="41346" y2="53806"/>
                        <a14:foregroundMark x1="41346" y1="53806" x2="47115" y2="59843"/>
                        <a14:foregroundMark x1="79567" y1="63517" x2="87740" y2="56955"/>
                        <a14:foregroundMark x1="87740" y1="51706" x2="88942" y2="50394"/>
                        <a14:foregroundMark x1="87500" y1="39370" x2="83413" y2="19160"/>
                        <a14:foregroundMark x1="89183" y1="40157" x2="90385" y2="37008"/>
                        <a14:foregroundMark x1="7692" y1="33071" x2="8413" y2="44094"/>
                        <a14:foregroundMark x1="13221" y1="19948" x2="13462" y2="17848"/>
                        <a14:foregroundMark x1="38221" y1="90814" x2="40385" y2="94488"/>
                        <a14:foregroundMark x1="63221" y1="91864" x2="61779" y2="97113"/>
                        <a14:foregroundMark x1="38462" y1="34646" x2="37740" y2="24672"/>
                        <a14:foregroundMark x1="10337" y1="20472" x2="12500" y2="19948"/>
                        <a14:foregroundMark x1="87740" y1="49606" x2="88462" y2="54068"/>
                        <a14:backgroundMark x1="7933" y1="19948" x2="14663" y2="11811"/>
                        <a14:backgroundMark x1="7933" y1="25459" x2="11058" y2="12598"/>
                        <a14:backgroundMark x1="11058" y1="12598" x2="12260" y2="11549"/>
                        <a14:backgroundMark x1="8654" y1="11811" x2="9856" y2="12598"/>
                        <a14:backgroundMark x1="7933" y1="16273" x2="9856" y2="18110"/>
                        <a14:backgroundMark x1="9615" y1="16798" x2="9375" y2="14173"/>
                        <a14:backgroundMark x1="6971" y1="17060" x2="8894" y2="14698"/>
                        <a14:backgroundMark x1="89904" y1="22310" x2="91346" y2="25459"/>
                      </a14:backgroundRemoval>
                    </a14:imgEffect>
                  </a14:imgLayer>
                </a14:imgProps>
              </a:ext>
              <a:ext uri="{28A0092B-C50C-407E-A947-70E740481C1C}">
                <a14:useLocalDpi xmlns:a14="http://schemas.microsoft.com/office/drawing/2010/main" val="0"/>
              </a:ext>
            </a:extLst>
          </a:blip>
          <a:stretch>
            <a:fillRect/>
          </a:stretch>
        </p:blipFill>
        <p:spPr>
          <a:xfrm>
            <a:off x="3719543" y="2608310"/>
            <a:ext cx="4628706" cy="4239271"/>
          </a:xfrm>
          <a:prstGeom prst="rect">
            <a:avLst/>
          </a:prstGeom>
        </p:spPr>
      </p:pic>
    </p:spTree>
    <p:extLst>
      <p:ext uri="{BB962C8B-B14F-4D97-AF65-F5344CB8AC3E}">
        <p14:creationId xmlns:p14="http://schemas.microsoft.com/office/powerpoint/2010/main" val="665086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4194454" y="274935"/>
            <a:ext cx="3803093"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Integrity</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3448722"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2782756"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2037024"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9558077"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8892111"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8146379"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2781516" y="1598257"/>
            <a:ext cx="6643165"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Andleeb Khaliq</a:t>
            </a:r>
            <a:endParaRPr lang="en-US" sz="80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660400" y="3259607"/>
            <a:ext cx="10922000" cy="2862322"/>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3600" b="1" dirty="0">
                <a:ln/>
                <a:solidFill>
                  <a:schemeClr val="accent4"/>
                </a:solidFill>
              </a:rPr>
              <a:t>Andleeb always goes above and beyond with supporting the PC Surge Service, providing a first-class service to practices, ensuring fairness to those that need GP help and support. She also does an amazing job of supporting the Admiral Nurse service. </a:t>
            </a:r>
          </a:p>
        </p:txBody>
      </p:sp>
    </p:spTree>
    <p:extLst>
      <p:ext uri="{BB962C8B-B14F-4D97-AF65-F5344CB8AC3E}">
        <p14:creationId xmlns:p14="http://schemas.microsoft.com/office/powerpoint/2010/main" val="2415798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3126277" y="274935"/>
            <a:ext cx="5939447"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Collaboration</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2472292"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1806326"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1060594"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10546488"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9880522"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9134790"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2350373" y="1612910"/>
            <a:ext cx="7505453"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DR Indarjit Nagra</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717550" y="3372872"/>
            <a:ext cx="10756900" cy="2677656"/>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2800" b="1" dirty="0">
                <a:ln/>
                <a:solidFill>
                  <a:schemeClr val="accent4"/>
                </a:solidFill>
              </a:rPr>
              <a:t>Dr. Nagra brings our value of collaboration to life every day. He delivers exceptional care with clarity, compassion, and precision. He always takes the time to support both patients and colleagues. His approachable nature, attention to detail, and commitment to teamwork make him a trusted pillar in promoting health and wellbeing in our patient care! Thank you for your hard work, Dr Nagra!</a:t>
            </a:r>
          </a:p>
        </p:txBody>
      </p:sp>
    </p:spTree>
    <p:extLst>
      <p:ext uri="{BB962C8B-B14F-4D97-AF65-F5344CB8AC3E}">
        <p14:creationId xmlns:p14="http://schemas.microsoft.com/office/powerpoint/2010/main" val="3202871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4334431" y="274935"/>
            <a:ext cx="3523144"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Respect</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3530040"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2864074"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2118342"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9476758"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8810792"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8065060"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2382209" y="1612910"/>
            <a:ext cx="7441781"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Adaku Obasohan</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1060594" y="3588315"/>
            <a:ext cx="10082794" cy="2246769"/>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2800" b="1" dirty="0">
                <a:ln/>
                <a:solidFill>
                  <a:schemeClr val="accent4"/>
                </a:solidFill>
              </a:rPr>
              <a:t>I nominate Ada for the way she promotes respect, trust, and collaboration within our organization. She is calm and respectful, treats everyone with sincerity and care, listens attentively, and responds openly, creating an environment where everyone feels valued and supported.</a:t>
            </a:r>
          </a:p>
        </p:txBody>
      </p:sp>
    </p:spTree>
    <p:extLst>
      <p:ext uri="{BB962C8B-B14F-4D97-AF65-F5344CB8AC3E}">
        <p14:creationId xmlns:p14="http://schemas.microsoft.com/office/powerpoint/2010/main" val="4160184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4941679" y="274935"/>
            <a:ext cx="2308645"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Trust</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4195947"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3529981"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2784249"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8818833"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8152867"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7407135"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3058033" y="1612910"/>
            <a:ext cx="6090130"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Hollie Chaplin</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1030842" y="3782827"/>
            <a:ext cx="10248900" cy="1815882"/>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2800" b="1" dirty="0">
                <a:ln/>
                <a:solidFill>
                  <a:schemeClr val="accent4"/>
                </a:solidFill>
              </a:rPr>
              <a:t>She is absolutely fabulous at her job within EA, and I can always rely on her to adapt to change (constantly) and take on board feedback and provides support to all involved. Her work and support is much appreciated by me 👍 </a:t>
            </a:r>
          </a:p>
        </p:txBody>
      </p:sp>
    </p:spTree>
    <p:extLst>
      <p:ext uri="{BB962C8B-B14F-4D97-AF65-F5344CB8AC3E}">
        <p14:creationId xmlns:p14="http://schemas.microsoft.com/office/powerpoint/2010/main" val="3874317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4105713" y="274935"/>
            <a:ext cx="3980577"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Kindness</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3446337"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2780371"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2034639"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9560464"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8894498"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8148766"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3127635" y="1612910"/>
            <a:ext cx="5950924"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Laina Tebbutt</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660400" y="3206807"/>
            <a:ext cx="10922000" cy="3016210"/>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1900" b="1" dirty="0">
                <a:ln/>
                <a:solidFill>
                  <a:schemeClr val="accent4"/>
                </a:solidFill>
              </a:rPr>
              <a:t>I have not long joined CRGPA and Liana's team and I am from a non-medical background and the help and support and kindness and how she has made me feel welcome is the best I have ever had and experienced and she always goes above and beyond for me.  Examples:   Gives me continuous training which prepares me more for my role and helps me progress in my Role.   She is always there for help and support anytime anywhere.   She is always so warm and welcoming to me And very approachable.  She is very knowledgeable.  She treats me with lots of kindness and respect.   She always promotes a great work ethic.   She is friendly generous with her skills and knowledge she shares with me and a genuine considerate Manager.   Always there for me no matter what I need help and support with at work.   Laina always from what I see wants the best for her team </a:t>
            </a:r>
            <a:r>
              <a:rPr lang="en-GB" sz="1900" b="1" dirty="0" err="1">
                <a:ln/>
                <a:solidFill>
                  <a:schemeClr val="accent4"/>
                </a:solidFill>
              </a:rPr>
              <a:t>iE</a:t>
            </a:r>
            <a:r>
              <a:rPr lang="en-GB" sz="1900" b="1" dirty="0">
                <a:ln/>
                <a:solidFill>
                  <a:schemeClr val="accent4"/>
                </a:solidFill>
              </a:rPr>
              <a:t> myself and for the CRGPA and she is a credit to the CRGPA and her Kindness speaks for itself.   Thanks Laina for everything. </a:t>
            </a:r>
          </a:p>
        </p:txBody>
      </p:sp>
    </p:spTree>
    <p:extLst>
      <p:ext uri="{BB962C8B-B14F-4D97-AF65-F5344CB8AC3E}">
        <p14:creationId xmlns:p14="http://schemas.microsoft.com/office/powerpoint/2010/main" val="2183410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old background with dots&#10;&#10;Description automatically generated">
            <a:extLst>
              <a:ext uri="{FF2B5EF4-FFF2-40B4-BE49-F238E27FC236}">
                <a16:creationId xmlns:a16="http://schemas.microsoft.com/office/drawing/2014/main" id="{285BBBA2-15FA-427B-1447-EB5CE7963B39}"/>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14" name="Rectangle 13">
            <a:extLst>
              <a:ext uri="{FF2B5EF4-FFF2-40B4-BE49-F238E27FC236}">
                <a16:creationId xmlns:a16="http://schemas.microsoft.com/office/drawing/2014/main" id="{F3F7A6B7-21BB-83D0-48F3-EA55089CB599}"/>
              </a:ext>
            </a:extLst>
          </p:cNvPr>
          <p:cNvSpPr/>
          <p:nvPr/>
        </p:nvSpPr>
        <p:spPr>
          <a:xfrm>
            <a:off x="2843476" y="274935"/>
            <a:ext cx="6505051"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Empowerment</a:t>
            </a:r>
            <a:endParaRPr lang="en-US" sz="5400" b="1" cap="none" spc="0" dirty="0">
              <a:ln/>
              <a:solidFill>
                <a:schemeClr val="accent4"/>
              </a:solidFill>
              <a:effectLst/>
            </a:endParaRPr>
          </a:p>
        </p:txBody>
      </p:sp>
      <p:sp>
        <p:nvSpPr>
          <p:cNvPr id="18" name="Star: 5 Points 17">
            <a:extLst>
              <a:ext uri="{FF2B5EF4-FFF2-40B4-BE49-F238E27FC236}">
                <a16:creationId xmlns:a16="http://schemas.microsoft.com/office/drawing/2014/main" id="{674CFD92-753A-DDE5-6267-D069F9AF194E}"/>
              </a:ext>
            </a:extLst>
          </p:cNvPr>
          <p:cNvSpPr/>
          <p:nvPr/>
        </p:nvSpPr>
        <p:spPr>
          <a:xfrm>
            <a:off x="2246573"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19" name="Star: 5 Points 18">
            <a:extLst>
              <a:ext uri="{FF2B5EF4-FFF2-40B4-BE49-F238E27FC236}">
                <a16:creationId xmlns:a16="http://schemas.microsoft.com/office/drawing/2014/main" id="{75B102B2-9881-BEEB-AC6E-8D301FE0B2C2}"/>
              </a:ext>
            </a:extLst>
          </p:cNvPr>
          <p:cNvSpPr/>
          <p:nvPr/>
        </p:nvSpPr>
        <p:spPr>
          <a:xfrm>
            <a:off x="1580607"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0" name="Star: 5 Points 19">
            <a:extLst>
              <a:ext uri="{FF2B5EF4-FFF2-40B4-BE49-F238E27FC236}">
                <a16:creationId xmlns:a16="http://schemas.microsoft.com/office/drawing/2014/main" id="{678D552C-07B1-2316-2AB2-F2EBED364667}"/>
              </a:ext>
            </a:extLst>
          </p:cNvPr>
          <p:cNvSpPr/>
          <p:nvPr/>
        </p:nvSpPr>
        <p:spPr>
          <a:xfrm>
            <a:off x="834875"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1" name="Star: 5 Points 20">
            <a:extLst>
              <a:ext uri="{FF2B5EF4-FFF2-40B4-BE49-F238E27FC236}">
                <a16:creationId xmlns:a16="http://schemas.microsoft.com/office/drawing/2014/main" id="{F92BEE31-F295-6AA9-237B-A4CBA334C7D0}"/>
              </a:ext>
            </a:extLst>
          </p:cNvPr>
          <p:cNvSpPr/>
          <p:nvPr/>
        </p:nvSpPr>
        <p:spPr>
          <a:xfrm>
            <a:off x="10873073"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2" name="Star: 5 Points 21">
            <a:extLst>
              <a:ext uri="{FF2B5EF4-FFF2-40B4-BE49-F238E27FC236}">
                <a16:creationId xmlns:a16="http://schemas.microsoft.com/office/drawing/2014/main" id="{654AB4C9-49C4-0F27-60FE-D4D3B35B8FDD}"/>
              </a:ext>
            </a:extLst>
          </p:cNvPr>
          <p:cNvSpPr/>
          <p:nvPr/>
        </p:nvSpPr>
        <p:spPr>
          <a:xfrm>
            <a:off x="10207107"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23" name="Star: 5 Points 22">
            <a:extLst>
              <a:ext uri="{FF2B5EF4-FFF2-40B4-BE49-F238E27FC236}">
                <a16:creationId xmlns:a16="http://schemas.microsoft.com/office/drawing/2014/main" id="{22DD1D91-E404-62D5-F2D5-7D2B2E7B39C4}"/>
              </a:ext>
            </a:extLst>
          </p:cNvPr>
          <p:cNvSpPr/>
          <p:nvPr/>
        </p:nvSpPr>
        <p:spPr>
          <a:xfrm>
            <a:off x="9461375"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2" name="Group 1">
            <a:extLst>
              <a:ext uri="{FF2B5EF4-FFF2-40B4-BE49-F238E27FC236}">
                <a16:creationId xmlns:a16="http://schemas.microsoft.com/office/drawing/2014/main" id="{E431555A-F8B6-2B3E-BD34-D5AE1265F7C2}"/>
              </a:ext>
            </a:extLst>
          </p:cNvPr>
          <p:cNvGrpSpPr/>
          <p:nvPr/>
        </p:nvGrpSpPr>
        <p:grpSpPr>
          <a:xfrm>
            <a:off x="2118342" y="1349524"/>
            <a:ext cx="7969509" cy="357882"/>
            <a:chOff x="2198750" y="2250429"/>
            <a:chExt cx="7969509" cy="357882"/>
          </a:xfrm>
        </p:grpSpPr>
        <p:cxnSp>
          <p:nvCxnSpPr>
            <p:cNvPr id="28" name="Straight Connector 27">
              <a:extLst>
                <a:ext uri="{FF2B5EF4-FFF2-40B4-BE49-F238E27FC236}">
                  <a16:creationId xmlns:a16="http://schemas.microsoft.com/office/drawing/2014/main" id="{FB8CAC51-80E4-531C-BD62-363BF824B42D}"/>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29" name="Diamond 28">
              <a:extLst>
                <a:ext uri="{FF2B5EF4-FFF2-40B4-BE49-F238E27FC236}">
                  <a16:creationId xmlns:a16="http://schemas.microsoft.com/office/drawing/2014/main" id="{75AE0022-33A8-6585-CD4F-51AD5DDEFC60}"/>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DE03766A-7874-7F17-5188-1C7A5890030E}"/>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Rectangle 2">
            <a:extLst>
              <a:ext uri="{FF2B5EF4-FFF2-40B4-BE49-F238E27FC236}">
                <a16:creationId xmlns:a16="http://schemas.microsoft.com/office/drawing/2014/main" id="{AC6DBA8C-D424-4C8C-8AC7-0F65AFDFA452}"/>
              </a:ext>
            </a:extLst>
          </p:cNvPr>
          <p:cNvSpPr/>
          <p:nvPr/>
        </p:nvSpPr>
        <p:spPr>
          <a:xfrm>
            <a:off x="2387818" y="1612910"/>
            <a:ext cx="7430560"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dirty="0">
                <a:ln/>
                <a:solidFill>
                  <a:schemeClr val="accent4"/>
                </a:solidFill>
              </a:rPr>
              <a:t>Jackie </a:t>
            </a:r>
            <a:r>
              <a:rPr lang="en-US" sz="8000" b="1" dirty="0" err="1">
                <a:ln/>
                <a:solidFill>
                  <a:schemeClr val="accent4"/>
                </a:solidFill>
              </a:rPr>
              <a:t>Mangozho</a:t>
            </a:r>
            <a:endParaRPr lang="en-US" sz="5400" b="1" cap="none" spc="0" dirty="0">
              <a:ln/>
              <a:solidFill>
                <a:schemeClr val="accent4"/>
              </a:solidFill>
              <a:effectLst/>
            </a:endParaRPr>
          </a:p>
        </p:txBody>
      </p:sp>
      <p:sp>
        <p:nvSpPr>
          <p:cNvPr id="4" name="Rectangle 3">
            <a:extLst>
              <a:ext uri="{FF2B5EF4-FFF2-40B4-BE49-F238E27FC236}">
                <a16:creationId xmlns:a16="http://schemas.microsoft.com/office/drawing/2014/main" id="{763D5F23-E6AF-68B0-0C4C-33B458D32E40}"/>
              </a:ext>
            </a:extLst>
          </p:cNvPr>
          <p:cNvSpPr/>
          <p:nvPr/>
        </p:nvSpPr>
        <p:spPr>
          <a:xfrm>
            <a:off x="660400" y="3162300"/>
            <a:ext cx="10922000" cy="3098800"/>
          </a:xfrm>
          <a:prstGeom prst="rect">
            <a:avLst/>
          </a:prstGeom>
          <a:noFill/>
          <a:ln>
            <a:solidFill>
              <a:schemeClr val="accent4">
                <a:lumMod val="75000"/>
              </a:schemeClr>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AFC287-78B0-473C-6841-6F896F95146B}"/>
              </a:ext>
            </a:extLst>
          </p:cNvPr>
          <p:cNvSpPr txBox="1"/>
          <p:nvPr/>
        </p:nvSpPr>
        <p:spPr>
          <a:xfrm>
            <a:off x="660400" y="3199734"/>
            <a:ext cx="10871200" cy="2923877"/>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2300" b="1" dirty="0">
                <a:ln/>
                <a:solidFill>
                  <a:schemeClr val="accent4"/>
                </a:solidFill>
              </a:rPr>
              <a:t>I’d like to nominate Jackie </a:t>
            </a:r>
            <a:r>
              <a:rPr lang="en-GB" sz="2300" b="1" dirty="0" err="1">
                <a:ln/>
                <a:solidFill>
                  <a:schemeClr val="accent4"/>
                </a:solidFill>
              </a:rPr>
              <a:t>Mangozho</a:t>
            </a:r>
            <a:r>
              <a:rPr lang="en-GB" sz="2300" b="1" dirty="0">
                <a:ln/>
                <a:solidFill>
                  <a:schemeClr val="accent4"/>
                </a:solidFill>
              </a:rPr>
              <a:t> for the VIP Quarterly Award. Jackie is an amazing manager who is always there when you need her. She’s easy to talk to, supportive, and never makes you feel like you’re on your own.  Jackie is kind, patient, and always ready to help, no matter how busy she is. She makes everyone feel included and valued, and creates a really positive atmosphere at work. You can trust her to listen, give honest advice, and help solve problems without judgment.  She brings people together and helps us work as a team. Jackie truly lives the values of kindness, respect, and empowerment every day—and that’s why she deserves this award.</a:t>
            </a:r>
          </a:p>
        </p:txBody>
      </p:sp>
    </p:spTree>
    <p:extLst>
      <p:ext uri="{BB962C8B-B14F-4D97-AF65-F5344CB8AC3E}">
        <p14:creationId xmlns:p14="http://schemas.microsoft.com/office/powerpoint/2010/main" val="3524239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gold background with dots&#10;&#10;Description automatically generated">
            <a:extLst>
              <a:ext uri="{FF2B5EF4-FFF2-40B4-BE49-F238E27FC236}">
                <a16:creationId xmlns:a16="http://schemas.microsoft.com/office/drawing/2014/main" id="{90F135A0-51FA-49F8-D8B4-99F4C052424E}"/>
              </a:ext>
            </a:extLst>
          </p:cNvPr>
          <p:cNvPicPr>
            <a:picLocks noChangeAspect="1"/>
          </p:cNvPicPr>
          <p:nvPr/>
        </p:nvPicPr>
        <p:blipFill rotWithShape="1">
          <a:blip r:embed="rId2">
            <a:extLst>
              <a:ext uri="{28A0092B-C50C-407E-A947-70E740481C1C}">
                <a14:useLocalDpi xmlns:a14="http://schemas.microsoft.com/office/drawing/2010/main" val="0"/>
              </a:ext>
            </a:extLst>
          </a:blip>
          <a:srcRect r="20520"/>
          <a:stretch/>
        </p:blipFill>
        <p:spPr>
          <a:xfrm rot="5400000">
            <a:off x="2674097" y="-2674098"/>
            <a:ext cx="6858001" cy="12206195"/>
          </a:xfrm>
          <a:prstGeom prst="rect">
            <a:avLst/>
          </a:prstGeom>
        </p:spPr>
      </p:pic>
      <p:sp>
        <p:nvSpPr>
          <p:cNvPr id="3" name="Rectangle 2">
            <a:extLst>
              <a:ext uri="{FF2B5EF4-FFF2-40B4-BE49-F238E27FC236}">
                <a16:creationId xmlns:a16="http://schemas.microsoft.com/office/drawing/2014/main" id="{D02C68EB-427E-7C8F-824D-3647D1495019}"/>
              </a:ext>
            </a:extLst>
          </p:cNvPr>
          <p:cNvSpPr/>
          <p:nvPr/>
        </p:nvSpPr>
        <p:spPr>
          <a:xfrm>
            <a:off x="3796239" y="274935"/>
            <a:ext cx="4599528" cy="132343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8000" b="1" cap="none" spc="0" dirty="0">
                <a:ln/>
                <a:solidFill>
                  <a:schemeClr val="accent4"/>
                </a:solidFill>
                <a:effectLst/>
              </a:rPr>
              <a:t>Thank you</a:t>
            </a:r>
            <a:endParaRPr lang="en-US" sz="5400" b="1" cap="none" spc="0" dirty="0">
              <a:ln/>
              <a:solidFill>
                <a:schemeClr val="accent4"/>
              </a:solidFill>
              <a:effectLst/>
            </a:endParaRPr>
          </a:p>
        </p:txBody>
      </p:sp>
      <p:sp>
        <p:nvSpPr>
          <p:cNvPr id="4" name="Star: 5 Points 3">
            <a:extLst>
              <a:ext uri="{FF2B5EF4-FFF2-40B4-BE49-F238E27FC236}">
                <a16:creationId xmlns:a16="http://schemas.microsoft.com/office/drawing/2014/main" id="{EFC84E65-1AD5-C908-3441-C6D8442FCD99}"/>
              </a:ext>
            </a:extLst>
          </p:cNvPr>
          <p:cNvSpPr/>
          <p:nvPr/>
        </p:nvSpPr>
        <p:spPr>
          <a:xfrm>
            <a:off x="3020899"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5" name="Star: 5 Points 4">
            <a:extLst>
              <a:ext uri="{FF2B5EF4-FFF2-40B4-BE49-F238E27FC236}">
                <a16:creationId xmlns:a16="http://schemas.microsoft.com/office/drawing/2014/main" id="{7651EED6-C699-800C-87CF-D8C90487BBCB}"/>
              </a:ext>
            </a:extLst>
          </p:cNvPr>
          <p:cNvSpPr/>
          <p:nvPr/>
        </p:nvSpPr>
        <p:spPr>
          <a:xfrm>
            <a:off x="2354933"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6" name="Star: 5 Points 5">
            <a:extLst>
              <a:ext uri="{FF2B5EF4-FFF2-40B4-BE49-F238E27FC236}">
                <a16:creationId xmlns:a16="http://schemas.microsoft.com/office/drawing/2014/main" id="{106E1889-1329-0B6B-451B-599826914111}"/>
              </a:ext>
            </a:extLst>
          </p:cNvPr>
          <p:cNvSpPr/>
          <p:nvPr/>
        </p:nvSpPr>
        <p:spPr>
          <a:xfrm>
            <a:off x="1609201" y="5969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7" name="Star: 5 Points 6">
            <a:extLst>
              <a:ext uri="{FF2B5EF4-FFF2-40B4-BE49-F238E27FC236}">
                <a16:creationId xmlns:a16="http://schemas.microsoft.com/office/drawing/2014/main" id="{9C82EA07-A307-A882-6016-06F4C505D5BB}"/>
              </a:ext>
            </a:extLst>
          </p:cNvPr>
          <p:cNvSpPr/>
          <p:nvPr/>
        </p:nvSpPr>
        <p:spPr>
          <a:xfrm>
            <a:off x="10054971"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8" name="Star: 5 Points 7">
            <a:extLst>
              <a:ext uri="{FF2B5EF4-FFF2-40B4-BE49-F238E27FC236}">
                <a16:creationId xmlns:a16="http://schemas.microsoft.com/office/drawing/2014/main" id="{331EC6E4-EF82-B2B9-BCF4-25B2756B1C27}"/>
              </a:ext>
            </a:extLst>
          </p:cNvPr>
          <p:cNvSpPr/>
          <p:nvPr/>
        </p:nvSpPr>
        <p:spPr>
          <a:xfrm>
            <a:off x="9389005"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sp>
        <p:nvSpPr>
          <p:cNvPr id="9" name="Star: 5 Points 8">
            <a:extLst>
              <a:ext uri="{FF2B5EF4-FFF2-40B4-BE49-F238E27FC236}">
                <a16:creationId xmlns:a16="http://schemas.microsoft.com/office/drawing/2014/main" id="{083E5ED6-4BA6-9615-9F8C-6FE12BDA6650}"/>
              </a:ext>
            </a:extLst>
          </p:cNvPr>
          <p:cNvSpPr/>
          <p:nvPr/>
        </p:nvSpPr>
        <p:spPr>
          <a:xfrm>
            <a:off x="8643273" y="609600"/>
            <a:ext cx="596900" cy="596900"/>
          </a:xfrm>
          <a:prstGeom prst="star5">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GB" b="1">
              <a:ln/>
              <a:solidFill>
                <a:schemeClr val="accent4"/>
              </a:solidFill>
            </a:endParaRPr>
          </a:p>
        </p:txBody>
      </p:sp>
      <p:grpSp>
        <p:nvGrpSpPr>
          <p:cNvPr id="10" name="Group 9">
            <a:extLst>
              <a:ext uri="{FF2B5EF4-FFF2-40B4-BE49-F238E27FC236}">
                <a16:creationId xmlns:a16="http://schemas.microsoft.com/office/drawing/2014/main" id="{BCF51101-639B-1496-DE5B-670AB6C00A12}"/>
              </a:ext>
            </a:extLst>
          </p:cNvPr>
          <p:cNvGrpSpPr/>
          <p:nvPr/>
        </p:nvGrpSpPr>
        <p:grpSpPr>
          <a:xfrm>
            <a:off x="2118342" y="1349524"/>
            <a:ext cx="7969509" cy="357882"/>
            <a:chOff x="2198750" y="2250429"/>
            <a:chExt cx="7969509" cy="357882"/>
          </a:xfrm>
        </p:grpSpPr>
        <p:cxnSp>
          <p:nvCxnSpPr>
            <p:cNvPr id="11" name="Straight Connector 10">
              <a:extLst>
                <a:ext uri="{FF2B5EF4-FFF2-40B4-BE49-F238E27FC236}">
                  <a16:creationId xmlns:a16="http://schemas.microsoft.com/office/drawing/2014/main" id="{E27E1D61-9391-DE5B-5756-8811D53331AF}"/>
                </a:ext>
              </a:extLst>
            </p:cNvPr>
            <p:cNvCxnSpPr/>
            <p:nvPr/>
          </p:nvCxnSpPr>
          <p:spPr>
            <a:xfrm>
              <a:off x="2552700" y="2429371"/>
              <a:ext cx="7366000" cy="0"/>
            </a:xfrm>
            <a:prstGeom prst="line">
              <a:avLst/>
            </a:prstGeom>
          </p:spPr>
          <p:style>
            <a:lnRef idx="1">
              <a:schemeClr val="accent4"/>
            </a:lnRef>
            <a:fillRef idx="0">
              <a:schemeClr val="accent4"/>
            </a:fillRef>
            <a:effectRef idx="0">
              <a:schemeClr val="accent4"/>
            </a:effectRef>
            <a:fontRef idx="minor">
              <a:schemeClr val="tx1"/>
            </a:fontRef>
          </p:style>
        </p:cxnSp>
        <p:sp>
          <p:nvSpPr>
            <p:cNvPr id="12" name="Diamond 11">
              <a:extLst>
                <a:ext uri="{FF2B5EF4-FFF2-40B4-BE49-F238E27FC236}">
                  <a16:creationId xmlns:a16="http://schemas.microsoft.com/office/drawing/2014/main" id="{7A1FB243-B9E4-84EE-E8A2-1860CE4AB52C}"/>
                </a:ext>
              </a:extLst>
            </p:cNvPr>
            <p:cNvSpPr/>
            <p:nvPr/>
          </p:nvSpPr>
          <p:spPr>
            <a:xfrm>
              <a:off x="2198750" y="2250430"/>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Diamond 12">
              <a:extLst>
                <a:ext uri="{FF2B5EF4-FFF2-40B4-BE49-F238E27FC236}">
                  <a16:creationId xmlns:a16="http://schemas.microsoft.com/office/drawing/2014/main" id="{0BAE11EC-6D78-422E-5416-0FC8FD6D5AC6}"/>
                </a:ext>
              </a:extLst>
            </p:cNvPr>
            <p:cNvSpPr/>
            <p:nvPr/>
          </p:nvSpPr>
          <p:spPr>
            <a:xfrm>
              <a:off x="9810378" y="2250429"/>
              <a:ext cx="357881" cy="357881"/>
            </a:xfrm>
            <a:prstGeom prst="diamond">
              <a:avLst/>
            </a:prstGeom>
            <a:solidFill>
              <a:schemeClr val="accent4">
                <a:lumMod val="75000"/>
              </a:schemeClr>
            </a:solidFill>
            <a:ln>
              <a:solidFill>
                <a:schemeClr val="accent4">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Rectangle 16">
            <a:extLst>
              <a:ext uri="{FF2B5EF4-FFF2-40B4-BE49-F238E27FC236}">
                <a16:creationId xmlns:a16="http://schemas.microsoft.com/office/drawing/2014/main" id="{1C308DB1-7007-BC9A-E7B9-43C0A9524F8F}"/>
              </a:ext>
            </a:extLst>
          </p:cNvPr>
          <p:cNvSpPr/>
          <p:nvPr/>
        </p:nvSpPr>
        <p:spPr>
          <a:xfrm>
            <a:off x="694232" y="2604010"/>
            <a:ext cx="10803535" cy="313932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6600" b="1" cap="none" spc="0" dirty="0">
                <a:ln/>
                <a:solidFill>
                  <a:schemeClr val="accent4"/>
                </a:solidFill>
                <a:effectLst/>
              </a:rPr>
              <a:t>Well done to all the winners</a:t>
            </a:r>
          </a:p>
          <a:p>
            <a:pPr algn="ctr"/>
            <a:r>
              <a:rPr lang="en-US" sz="6600" b="1" dirty="0">
                <a:ln/>
                <a:solidFill>
                  <a:schemeClr val="accent4"/>
                </a:solidFill>
              </a:rPr>
              <a:t>&amp; thank you to everyone who </a:t>
            </a:r>
          </a:p>
          <a:p>
            <a:pPr algn="ctr"/>
            <a:r>
              <a:rPr lang="en-US" sz="6600" b="1" dirty="0">
                <a:ln/>
                <a:solidFill>
                  <a:schemeClr val="accent4"/>
                </a:solidFill>
              </a:rPr>
              <a:t>p</a:t>
            </a:r>
            <a:r>
              <a:rPr lang="en-US" sz="6600" b="1" cap="none" spc="0" dirty="0">
                <a:ln/>
                <a:solidFill>
                  <a:schemeClr val="accent4"/>
                </a:solidFill>
                <a:effectLst/>
              </a:rPr>
              <a:t>laced a nomination.</a:t>
            </a:r>
            <a:endParaRPr lang="en-US" sz="4400" b="1" cap="none" spc="0" dirty="0">
              <a:ln/>
              <a:solidFill>
                <a:schemeClr val="accent4"/>
              </a:solidFill>
              <a:effectLst/>
            </a:endParaRPr>
          </a:p>
        </p:txBody>
      </p:sp>
    </p:spTree>
    <p:extLst>
      <p:ext uri="{BB962C8B-B14F-4D97-AF65-F5344CB8AC3E}">
        <p14:creationId xmlns:p14="http://schemas.microsoft.com/office/powerpoint/2010/main" val="4158306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577</Words>
  <Application>Microsoft Office PowerPoint</Application>
  <PresentationFormat>Widescreen</PresentationFormat>
  <Paragraphs>24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ASHFIELD, Jack (COVENTRY &amp; RUGBY GP ALLIANCE LIMITED)</dc:creator>
  <cp:lastModifiedBy>ASHFIELD, Jack (COVENTRY &amp; RUGBY GP ALLIANCE LIMITED)</cp:lastModifiedBy>
  <cp:revision>10</cp:revision>
  <dcterms:created xsi:type="dcterms:W3CDTF">2024-07-10T10:19:53Z</dcterms:created>
  <dcterms:modified xsi:type="dcterms:W3CDTF">2025-09-09T08:06:46Z</dcterms:modified>
</cp:coreProperties>
</file>