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94" autoAdjust="0"/>
    <p:restoredTop sz="94660"/>
  </p:normalViewPr>
  <p:slideViewPr>
    <p:cSldViewPr snapToGrid="0">
      <p:cViewPr varScale="1">
        <p:scale>
          <a:sx n="76" d="100"/>
          <a:sy n="76" d="100"/>
        </p:scale>
        <p:origin x="126" y="7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DBA15-ECB5-F80F-A708-8407879AB5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0561CF-2609-D5DF-E2F8-3CD9D5040C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4046BC6-9082-2DB1-C1D3-8D32BDACEFE7}"/>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5" name="Footer Placeholder 4">
            <a:extLst>
              <a:ext uri="{FF2B5EF4-FFF2-40B4-BE49-F238E27FC236}">
                <a16:creationId xmlns:a16="http://schemas.microsoft.com/office/drawing/2014/main" id="{BBD04902-88F4-9BC5-6DDB-8E6DA151C9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C8A6D1-8BF4-15C7-C948-CA7FC982E397}"/>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3343366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C3A0-681D-607D-F4A5-DB464606CED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8ECF8BA-0A45-0B5F-E4C1-E877935808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416AB3D-05B3-9837-47C0-D6BA4219000E}"/>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5" name="Footer Placeholder 4">
            <a:extLst>
              <a:ext uri="{FF2B5EF4-FFF2-40B4-BE49-F238E27FC236}">
                <a16:creationId xmlns:a16="http://schemas.microsoft.com/office/drawing/2014/main" id="{76085139-BC42-79CB-0ED2-CC46EED645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73AAAB-A9BB-C9B8-88F6-F3EBDFE21D8B}"/>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2179053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F4EA98-E1A7-CA41-BC6D-9D4813D3D81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025662C-F8AE-CCA3-743F-E6C08FD7C2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112E4F-1967-A128-FE1B-491A436275DC}"/>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5" name="Footer Placeholder 4">
            <a:extLst>
              <a:ext uri="{FF2B5EF4-FFF2-40B4-BE49-F238E27FC236}">
                <a16:creationId xmlns:a16="http://schemas.microsoft.com/office/drawing/2014/main" id="{800369D8-D802-9608-F758-53BC55818F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579BFB-1A86-1BE7-5A95-EF6E125E0730}"/>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735924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C57A4-707D-306C-DFF1-646D4B116F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8E9261-5924-D3FD-C49D-20E91C5937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3E95BF-B22D-02CB-948C-06D16A28F83F}"/>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5" name="Footer Placeholder 4">
            <a:extLst>
              <a:ext uri="{FF2B5EF4-FFF2-40B4-BE49-F238E27FC236}">
                <a16:creationId xmlns:a16="http://schemas.microsoft.com/office/drawing/2014/main" id="{559FDDF1-FB94-DFE3-9C68-1BE05011B5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F4AFCB-4E1A-1945-1DE5-747945A75FF8}"/>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1969751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0C721-051D-F1B9-1765-81AA3622EF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FA09565-4132-53EA-32FD-062B18F993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512663-A1D1-2805-A05D-CDD71B706008}"/>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5" name="Footer Placeholder 4">
            <a:extLst>
              <a:ext uri="{FF2B5EF4-FFF2-40B4-BE49-F238E27FC236}">
                <a16:creationId xmlns:a16="http://schemas.microsoft.com/office/drawing/2014/main" id="{41CD555F-A700-308F-0BED-FC8A23F125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E2E0BC-3297-0E33-485B-0663FF7A0D5E}"/>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2792817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0A9B3-F04E-5D6A-153B-BBBD0FC514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ED56FA-ACEE-4A1D-D0AD-173E94BE64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7E933EC-3283-29FE-5135-15B73CADC2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2983007-5D14-93A7-112F-3A08FB4B44E4}"/>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6" name="Footer Placeholder 5">
            <a:extLst>
              <a:ext uri="{FF2B5EF4-FFF2-40B4-BE49-F238E27FC236}">
                <a16:creationId xmlns:a16="http://schemas.microsoft.com/office/drawing/2014/main" id="{08918E1E-1D08-197F-5CA3-2AA0C43856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5D3728-82C3-2DB3-C39A-4CE6755A1298}"/>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3364568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8B258-E6C9-190E-9D73-20932BEF7A9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8C4638-90B0-F9B4-DEB2-FDA4A9941E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8EEADE-A920-42BE-A4FF-6EE081978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569B724-D56B-4B53-1B3E-0A03AD800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38F285-345E-7CCB-CDC2-513CEE368E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B76C85F-D956-FB4C-A464-572B12980756}"/>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8" name="Footer Placeholder 7">
            <a:extLst>
              <a:ext uri="{FF2B5EF4-FFF2-40B4-BE49-F238E27FC236}">
                <a16:creationId xmlns:a16="http://schemas.microsoft.com/office/drawing/2014/main" id="{CF3D43FA-3BC8-B9A8-0257-BCAA7DCA23B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38AC67D-9A97-B387-2777-2F815C6530CD}"/>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543075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F2258-36EA-279B-C1F2-D2E876674A3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BDC424-283B-DD01-C278-A9F639EE6DBA}"/>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4" name="Footer Placeholder 3">
            <a:extLst>
              <a:ext uri="{FF2B5EF4-FFF2-40B4-BE49-F238E27FC236}">
                <a16:creationId xmlns:a16="http://schemas.microsoft.com/office/drawing/2014/main" id="{14E10AF4-0843-5FC2-1C0C-E3365955AEE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9A64480-8B24-2113-6F0A-C93E5003F46D}"/>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3943904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F9A52F-3040-14D1-7D22-7BA2830D7133}"/>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3" name="Footer Placeholder 2">
            <a:extLst>
              <a:ext uri="{FF2B5EF4-FFF2-40B4-BE49-F238E27FC236}">
                <a16:creationId xmlns:a16="http://schemas.microsoft.com/office/drawing/2014/main" id="{CC1592C8-DCC5-28B0-69C7-3FA19A3B14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FFED63-D770-D63C-AB9D-8266523E0EFD}"/>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654193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8BB12-A8D5-B37D-1167-2016FAF9E2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3BD3FA8-280C-CAFF-B7DE-2FB0C3196A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33CF073-8DBB-3AB3-26FC-660D986014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E9EBBC-F6CB-588B-A423-4A6AE537835C}"/>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6" name="Footer Placeholder 5">
            <a:extLst>
              <a:ext uri="{FF2B5EF4-FFF2-40B4-BE49-F238E27FC236}">
                <a16:creationId xmlns:a16="http://schemas.microsoft.com/office/drawing/2014/main" id="{1EE37B93-3BEE-E707-01BC-BF73AFAC00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57E6A7-BFD4-BA36-EB05-8B8E019E4673}"/>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286009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92324-1876-7A99-41ED-4ADD2734F5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68D7D67-4EBE-7AB7-CC9D-63A3AE7202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CF9B1D4-A670-7566-0C10-E599AB60A5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34C65-57AE-5F19-4620-B3E6517FED33}"/>
              </a:ext>
            </a:extLst>
          </p:cNvPr>
          <p:cNvSpPr>
            <a:spLocks noGrp="1"/>
          </p:cNvSpPr>
          <p:nvPr>
            <p:ph type="dt" sz="half" idx="10"/>
          </p:nvPr>
        </p:nvSpPr>
        <p:spPr/>
        <p:txBody>
          <a:bodyPr/>
          <a:lstStyle/>
          <a:p>
            <a:fld id="{1E847C4D-D0B7-4AE3-A585-6ECD6DC2F951}" type="datetimeFigureOut">
              <a:rPr lang="en-GB" smtClean="0"/>
              <a:t>11/06/2025</a:t>
            </a:fld>
            <a:endParaRPr lang="en-GB"/>
          </a:p>
        </p:txBody>
      </p:sp>
      <p:sp>
        <p:nvSpPr>
          <p:cNvPr id="6" name="Footer Placeholder 5">
            <a:extLst>
              <a:ext uri="{FF2B5EF4-FFF2-40B4-BE49-F238E27FC236}">
                <a16:creationId xmlns:a16="http://schemas.microsoft.com/office/drawing/2014/main" id="{D6D709D7-0922-AA5A-6AB3-405996A074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6360B9-3521-6CEA-5608-2E91E9209FE0}"/>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353026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63F639-ADE1-7D91-7864-B7836C5B7A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E9C6F6-776D-77B0-F388-BF67B6E940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6E8F273-4F84-490D-00B8-D1FD91E9A8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47C4D-D0B7-4AE3-A585-6ECD6DC2F951}" type="datetimeFigureOut">
              <a:rPr lang="en-GB" smtClean="0"/>
              <a:t>11/06/2025</a:t>
            </a:fld>
            <a:endParaRPr lang="en-GB"/>
          </a:p>
        </p:txBody>
      </p:sp>
      <p:sp>
        <p:nvSpPr>
          <p:cNvPr id="5" name="Footer Placeholder 4">
            <a:extLst>
              <a:ext uri="{FF2B5EF4-FFF2-40B4-BE49-F238E27FC236}">
                <a16:creationId xmlns:a16="http://schemas.microsoft.com/office/drawing/2014/main" id="{7312238B-D478-B430-2488-BDD8B80501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6E637BD-EDFD-A227-E3D8-D653251BC6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E98D7C-9CBE-474F-B9F0-D34521AD2125}" type="slidenum">
              <a:rPr lang="en-GB" smtClean="0"/>
              <a:t>‹#›</a:t>
            </a:fld>
            <a:endParaRPr lang="en-GB"/>
          </a:p>
        </p:txBody>
      </p:sp>
    </p:spTree>
    <p:extLst>
      <p:ext uri="{BB962C8B-B14F-4D97-AF65-F5344CB8AC3E}">
        <p14:creationId xmlns:p14="http://schemas.microsoft.com/office/powerpoint/2010/main" val="3899751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5211783" y="274935"/>
            <a:ext cx="1768434" cy="215443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VIP</a:t>
            </a:r>
            <a:r>
              <a:rPr lang="en-US" sz="5400" b="1" dirty="0">
                <a:ln/>
                <a:solidFill>
                  <a:schemeClr val="accent4"/>
                </a:solidFill>
              </a:rPr>
              <a:t> </a:t>
            </a:r>
          </a:p>
          <a:p>
            <a:pPr algn="ct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4476750"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3810784"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3065052"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8391915"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7725949"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6980217"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6" name="Rectangle 25">
            <a:extLst>
              <a:ext uri="{FF2B5EF4-FFF2-40B4-BE49-F238E27FC236}">
                <a16:creationId xmlns:a16="http://schemas.microsoft.com/office/drawing/2014/main" id="{32E93D05-6710-16AE-6ABE-3073A5712A34}"/>
              </a:ext>
            </a:extLst>
          </p:cNvPr>
          <p:cNvSpPr/>
          <p:nvPr/>
        </p:nvSpPr>
        <p:spPr>
          <a:xfrm>
            <a:off x="2202681" y="1193800"/>
            <a:ext cx="8088304" cy="215443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8000" b="1" i="0" dirty="0">
                <a:ln/>
                <a:solidFill>
                  <a:schemeClr val="accent4"/>
                </a:solidFill>
              </a:rPr>
              <a:t>Quarterly Awards </a:t>
            </a:r>
            <a:r>
              <a:rPr lang="en-US" sz="5400" b="1" dirty="0">
                <a:ln/>
                <a:solidFill>
                  <a:schemeClr val="accent4"/>
                </a:solidFill>
              </a:rPr>
              <a:t> </a:t>
            </a:r>
          </a:p>
          <a:p>
            <a:pPr algn="ctr"/>
            <a:endParaRPr lang="en-US" sz="5400" b="1" dirty="0">
              <a:ln/>
              <a:solidFill>
                <a:schemeClr val="accent4"/>
              </a:solidFill>
            </a:endParaRPr>
          </a:p>
        </p:txBody>
      </p:sp>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ue and gold medal with a stethoscope&#10;&#10;Description automatically generated">
            <a:extLst>
              <a:ext uri="{FF2B5EF4-FFF2-40B4-BE49-F238E27FC236}">
                <a16:creationId xmlns:a16="http://schemas.microsoft.com/office/drawing/2014/main" id="{4D05D47A-C955-BA5A-9981-B302BB60F96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150" b="97113" l="7452" r="90385">
                        <a14:foregroundMark x1="32933" y1="9449" x2="52885" y2="5774"/>
                        <a14:foregroundMark x1="52885" y1="5774" x2="53846" y2="5774"/>
                        <a14:foregroundMark x1="17067" y1="61155" x2="10817" y2="42520"/>
                        <a14:foregroundMark x1="8921" y1="15354" x2="8894" y2="14961"/>
                        <a14:foregroundMark x1="10817" y1="42520" x2="9283" y2="20541"/>
                        <a14:foregroundMark x1="81490" y1="57218" x2="87981" y2="45144"/>
                        <a14:foregroundMark x1="87981" y1="45144" x2="89957" y2="26163"/>
                        <a14:foregroundMark x1="55769" y1="3412" x2="48798" y2="3412"/>
                        <a14:foregroundMark x1="29567" y1="25197" x2="45913" y2="24934"/>
                        <a14:foregroundMark x1="45913" y1="24934" x2="58173" y2="40682"/>
                        <a14:foregroundMark x1="58173" y1="40682" x2="50000" y2="59318"/>
                        <a14:foregroundMark x1="50000" y1="59318" x2="62260" y2="55906"/>
                        <a14:foregroundMark x1="53125" y1="34908" x2="40385" y2="35958"/>
                        <a14:foregroundMark x1="40385" y1="35958" x2="51923" y2="46194"/>
                        <a14:foregroundMark x1="52163" y1="51969" x2="54808" y2="41995"/>
                        <a14:foregroundMark x1="40144" y1="18110" x2="38462" y2="38583"/>
                        <a14:foregroundMark x1="38462" y1="38583" x2="49760" y2="48031"/>
                        <a14:foregroundMark x1="49760" y1="48031" x2="57933" y2="30971"/>
                        <a14:foregroundMark x1="57933" y1="30971" x2="64423" y2="47769"/>
                        <a14:foregroundMark x1="60817" y1="28871" x2="42788" y2="21522"/>
                        <a14:foregroundMark x1="42788" y1="21522" x2="49038" y2="24409"/>
                        <a14:foregroundMark x1="51923" y1="26772" x2="64423" y2="30184"/>
                        <a14:foregroundMark x1="64423" y1="30184" x2="59856" y2="43307"/>
                        <a14:foregroundMark x1="64423" y1="30709" x2="55048" y2="22310"/>
                        <a14:foregroundMark x1="55048" y1="22310" x2="51683" y2="23622"/>
                        <a14:foregroundMark x1="54087" y1="25197" x2="64423" y2="31496"/>
                        <a14:foregroundMark x1="65144" y1="29659" x2="56490" y2="22310"/>
                        <a14:foregroundMark x1="48317" y1="49606" x2="52885" y2="60105"/>
                        <a14:foregroundMark x1="52885" y1="59318" x2="41346" y2="53806"/>
                        <a14:foregroundMark x1="41346" y1="53806" x2="47115" y2="59843"/>
                        <a14:foregroundMark x1="79567" y1="63517" x2="87740" y2="56955"/>
                        <a14:foregroundMark x1="87740" y1="51706" x2="88942" y2="50394"/>
                        <a14:foregroundMark x1="87500" y1="39370" x2="83413" y2="19160"/>
                        <a14:foregroundMark x1="89183" y1="40157" x2="90385" y2="37008"/>
                        <a14:foregroundMark x1="7692" y1="33071" x2="8413" y2="44094"/>
                        <a14:foregroundMark x1="13221" y1="19948" x2="13462" y2="17848"/>
                        <a14:foregroundMark x1="38221" y1="90814" x2="40385" y2="94488"/>
                        <a14:foregroundMark x1="63221" y1="91864" x2="61779" y2="97113"/>
                        <a14:foregroundMark x1="38462" y1="34646" x2="37740" y2="24672"/>
                        <a14:foregroundMark x1="10337" y1="20472" x2="12500" y2="19948"/>
                        <a14:foregroundMark x1="87740" y1="49606" x2="88462" y2="54068"/>
                        <a14:backgroundMark x1="7933" y1="19948" x2="14663" y2="11811"/>
                        <a14:backgroundMark x1="7933" y1="25459" x2="11058" y2="12598"/>
                        <a14:backgroundMark x1="11058" y1="12598" x2="12260" y2="11549"/>
                        <a14:backgroundMark x1="8654" y1="11811" x2="9856" y2="12598"/>
                        <a14:backgroundMark x1="7933" y1="16273" x2="9856" y2="18110"/>
                        <a14:backgroundMark x1="9615" y1="16798" x2="9375" y2="14173"/>
                        <a14:backgroundMark x1="6971" y1="17060" x2="8894" y2="14698"/>
                        <a14:backgroundMark x1="89904" y1="22310" x2="91346" y2="25459"/>
                      </a14:backgroundRemoval>
                    </a14:imgEffect>
                  </a14:imgLayer>
                </a14:imgProps>
              </a:ext>
              <a:ext uri="{28A0092B-C50C-407E-A947-70E740481C1C}">
                <a14:useLocalDpi xmlns:a14="http://schemas.microsoft.com/office/drawing/2010/main" val="0"/>
              </a:ext>
            </a:extLst>
          </a:blip>
          <a:stretch>
            <a:fillRect/>
          </a:stretch>
        </p:blipFill>
        <p:spPr>
          <a:xfrm>
            <a:off x="3719543" y="2608310"/>
            <a:ext cx="4628706" cy="4239271"/>
          </a:xfrm>
          <a:prstGeom prst="rect">
            <a:avLst/>
          </a:prstGeom>
        </p:spPr>
      </p:pic>
    </p:spTree>
    <p:extLst>
      <p:ext uri="{BB962C8B-B14F-4D97-AF65-F5344CB8AC3E}">
        <p14:creationId xmlns:p14="http://schemas.microsoft.com/office/powerpoint/2010/main" val="665086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4194454" y="274935"/>
            <a:ext cx="3803093"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Integrity</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3448722"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2782756"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2037024"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9558077"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8892111"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8146379"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3423517" y="1707405"/>
            <a:ext cx="5359160" cy="116955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7000" b="1" cap="none" spc="0" dirty="0">
                <a:ln/>
                <a:solidFill>
                  <a:schemeClr val="accent4"/>
                </a:solidFill>
                <a:effectLst/>
              </a:rPr>
              <a:t>Hollie Chaplin</a:t>
            </a: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819150" y="3759874"/>
            <a:ext cx="10604500" cy="1569660"/>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3200" b="1" dirty="0">
                <a:ln/>
                <a:solidFill>
                  <a:schemeClr val="accent4"/>
                </a:solidFill>
              </a:rPr>
              <a:t>This person has continuously demonstrated flexibility and support  when needed and they never say "no" to helping. They are invaluable to the organisation. </a:t>
            </a:r>
          </a:p>
        </p:txBody>
      </p:sp>
    </p:spTree>
    <p:extLst>
      <p:ext uri="{BB962C8B-B14F-4D97-AF65-F5344CB8AC3E}">
        <p14:creationId xmlns:p14="http://schemas.microsoft.com/office/powerpoint/2010/main" val="2415798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3126277" y="274935"/>
            <a:ext cx="5939447"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Collaboration</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2472292"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1806326"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1060594"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10546488"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9880522"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9134790"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2480954" y="1612910"/>
            <a:ext cx="7244291"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Jaimini Bilimoria</a:t>
            </a:r>
            <a:endParaRPr lang="en-US" sz="54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660400" y="3145891"/>
            <a:ext cx="10922000" cy="313932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2200" b="1" dirty="0">
                <a:ln/>
                <a:solidFill>
                  <a:schemeClr val="accent4"/>
                </a:solidFill>
              </a:rPr>
              <a:t>Jaimini has consistently gone above and beyond in her role. She regularly steps in to troubleshoot issues, ensure seamless workflow, and support the delivery of safe and effective patient care. She’s the go-to person when problems arise, and she always responds with positivity and a can-do attitude. What sets Jaimini apart is her genuine willingness to help, her thoroughness in getting tasks done to a high standard, and her ability to bring people together. She doesn’t just complete tasks—she lifts the entire team. Her problem-solving ability and collaborative spirit have made a tangible difference in how efficiently and effectively we work. Jaimini embodies Collaboration through her inclusive approach to problem-solving and teamwork.</a:t>
            </a:r>
          </a:p>
        </p:txBody>
      </p:sp>
    </p:spTree>
    <p:extLst>
      <p:ext uri="{BB962C8B-B14F-4D97-AF65-F5344CB8AC3E}">
        <p14:creationId xmlns:p14="http://schemas.microsoft.com/office/powerpoint/2010/main" val="3202871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4334431" y="274935"/>
            <a:ext cx="3523144"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Respect</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3668465"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3002499"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2256767"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9341405"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8675439"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7929707"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3178869" y="1612910"/>
            <a:ext cx="5848461"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Payal </a:t>
            </a:r>
            <a:r>
              <a:rPr lang="en-US" sz="8000" b="1" dirty="0" err="1">
                <a:ln/>
                <a:solidFill>
                  <a:schemeClr val="accent4"/>
                </a:solidFill>
              </a:rPr>
              <a:t>Sembhi</a:t>
            </a:r>
            <a:endParaRPr lang="en-US" sz="54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1054603" y="4308146"/>
            <a:ext cx="10082794" cy="1200329"/>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3600" b="1" dirty="0">
                <a:ln/>
                <a:solidFill>
                  <a:schemeClr val="accent4"/>
                </a:solidFill>
              </a:rPr>
              <a:t>Always takes care of my needs supportive in every sense</a:t>
            </a:r>
          </a:p>
        </p:txBody>
      </p:sp>
    </p:spTree>
    <p:extLst>
      <p:ext uri="{BB962C8B-B14F-4D97-AF65-F5344CB8AC3E}">
        <p14:creationId xmlns:p14="http://schemas.microsoft.com/office/powerpoint/2010/main" val="4160184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4105713" y="274935"/>
            <a:ext cx="3980577"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Kindness</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3439747"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2773781"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2028049"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9567054"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8901088"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8155356"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2053976" y="1612910"/>
            <a:ext cx="8098243"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Rebecca Haughton</a:t>
            </a:r>
            <a:endParaRPr lang="en-US" sz="54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660400" y="4234646"/>
            <a:ext cx="10871200" cy="954107"/>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2800" b="1" dirty="0">
                <a:ln/>
                <a:solidFill>
                  <a:schemeClr val="accent4"/>
                </a:solidFill>
              </a:rPr>
              <a:t>Becca is one of the kindest people I know, she is always there to be a sound board to any issue I have, professionally or personally.</a:t>
            </a:r>
          </a:p>
        </p:txBody>
      </p:sp>
    </p:spTree>
    <p:extLst>
      <p:ext uri="{BB962C8B-B14F-4D97-AF65-F5344CB8AC3E}">
        <p14:creationId xmlns:p14="http://schemas.microsoft.com/office/powerpoint/2010/main" val="3874317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2843476" y="274935"/>
            <a:ext cx="6505051"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Empowerment</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2246573"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1580607"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834875"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10760225"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10094259"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9348527"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2718036" y="1612910"/>
            <a:ext cx="6770123"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Elaine </a:t>
            </a:r>
            <a:r>
              <a:rPr lang="en-US" sz="8000" b="1" dirty="0" err="1">
                <a:ln/>
                <a:solidFill>
                  <a:schemeClr val="accent4"/>
                </a:solidFill>
              </a:rPr>
              <a:t>Shurrock</a:t>
            </a:r>
            <a:endParaRPr lang="en-US" sz="54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1030842" y="3413625"/>
            <a:ext cx="10248900" cy="2569934"/>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2300" b="1" dirty="0">
                <a:ln/>
                <a:solidFill>
                  <a:schemeClr val="accent4"/>
                </a:solidFill>
              </a:rPr>
              <a:t>I would firstly like to nominate for all of the above as Elaine possess all of these qualities. The difference she has made to the ATPs since starting has been extraordinary.  She shows kindness and compassion to all of the staff. She is very pro active in moving the practices forward and introducing new systems which aid better care to the patients. I have had nothing but positive feedback from the nursing team and her support for myself in being new to leadership has been exceptional. She truly is a huge asset to the alliance. Thank you Elaine!! </a:t>
            </a:r>
          </a:p>
        </p:txBody>
      </p:sp>
    </p:spTree>
    <p:extLst>
      <p:ext uri="{BB962C8B-B14F-4D97-AF65-F5344CB8AC3E}">
        <p14:creationId xmlns:p14="http://schemas.microsoft.com/office/powerpoint/2010/main" val="2183410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4941678" y="274935"/>
            <a:ext cx="2308645"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cap="none" spc="0" dirty="0">
                <a:ln/>
                <a:solidFill>
                  <a:schemeClr val="accent4"/>
                </a:solidFill>
                <a:effectLst/>
              </a:rPr>
              <a:t>Trust</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4275712"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3609746"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2864014"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8731087"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8065121"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7319389"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2725925" y="1612910"/>
            <a:ext cx="6754350"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Nicola Faulkner</a:t>
            </a:r>
            <a:endParaRPr lang="en-US" sz="54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1030842" y="3835727"/>
            <a:ext cx="10248900" cy="1815882"/>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2800" b="1" dirty="0">
                <a:ln/>
                <a:solidFill>
                  <a:schemeClr val="accent4"/>
                </a:solidFill>
              </a:rPr>
              <a:t>Niki has been so supportive and accommodating. I truly appreciate how understanding she is. I've felt much more comfortable speaking up and sharing my thoughts. She is the best manager I've had so far in this organisation!</a:t>
            </a:r>
          </a:p>
        </p:txBody>
      </p:sp>
    </p:spTree>
    <p:extLst>
      <p:ext uri="{BB962C8B-B14F-4D97-AF65-F5344CB8AC3E}">
        <p14:creationId xmlns:p14="http://schemas.microsoft.com/office/powerpoint/2010/main" val="3524239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gold background with dots&#10;&#10;Description automatically generated">
            <a:extLst>
              <a:ext uri="{FF2B5EF4-FFF2-40B4-BE49-F238E27FC236}">
                <a16:creationId xmlns:a16="http://schemas.microsoft.com/office/drawing/2014/main" id="{90F135A0-51FA-49F8-D8B4-99F4C052424E}"/>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3" name="Rectangle 2">
            <a:extLst>
              <a:ext uri="{FF2B5EF4-FFF2-40B4-BE49-F238E27FC236}">
                <a16:creationId xmlns:a16="http://schemas.microsoft.com/office/drawing/2014/main" id="{D02C68EB-427E-7C8F-824D-3647D1495019}"/>
              </a:ext>
            </a:extLst>
          </p:cNvPr>
          <p:cNvSpPr/>
          <p:nvPr/>
        </p:nvSpPr>
        <p:spPr>
          <a:xfrm>
            <a:off x="3796239" y="274935"/>
            <a:ext cx="4599528"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cap="none" spc="0" dirty="0">
                <a:ln/>
                <a:solidFill>
                  <a:schemeClr val="accent4"/>
                </a:solidFill>
                <a:effectLst/>
              </a:rPr>
              <a:t>Thank you</a:t>
            </a:r>
            <a:endParaRPr lang="en-US" sz="5400" b="1" cap="none" spc="0" dirty="0">
              <a:ln/>
              <a:solidFill>
                <a:schemeClr val="accent4"/>
              </a:solidFill>
              <a:effectLst/>
            </a:endParaRPr>
          </a:p>
        </p:txBody>
      </p:sp>
      <p:sp>
        <p:nvSpPr>
          <p:cNvPr id="4" name="Star: 5 Points 3">
            <a:extLst>
              <a:ext uri="{FF2B5EF4-FFF2-40B4-BE49-F238E27FC236}">
                <a16:creationId xmlns:a16="http://schemas.microsoft.com/office/drawing/2014/main" id="{EFC84E65-1AD5-C908-3441-C6D8442FCD99}"/>
              </a:ext>
            </a:extLst>
          </p:cNvPr>
          <p:cNvSpPr/>
          <p:nvPr/>
        </p:nvSpPr>
        <p:spPr>
          <a:xfrm>
            <a:off x="3020899"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5" name="Star: 5 Points 4">
            <a:extLst>
              <a:ext uri="{FF2B5EF4-FFF2-40B4-BE49-F238E27FC236}">
                <a16:creationId xmlns:a16="http://schemas.microsoft.com/office/drawing/2014/main" id="{7651EED6-C699-800C-87CF-D8C90487BBCB}"/>
              </a:ext>
            </a:extLst>
          </p:cNvPr>
          <p:cNvSpPr/>
          <p:nvPr/>
        </p:nvSpPr>
        <p:spPr>
          <a:xfrm>
            <a:off x="2354933"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6" name="Star: 5 Points 5">
            <a:extLst>
              <a:ext uri="{FF2B5EF4-FFF2-40B4-BE49-F238E27FC236}">
                <a16:creationId xmlns:a16="http://schemas.microsoft.com/office/drawing/2014/main" id="{106E1889-1329-0B6B-451B-599826914111}"/>
              </a:ext>
            </a:extLst>
          </p:cNvPr>
          <p:cNvSpPr/>
          <p:nvPr/>
        </p:nvSpPr>
        <p:spPr>
          <a:xfrm>
            <a:off x="1609201"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7" name="Star: 5 Points 6">
            <a:extLst>
              <a:ext uri="{FF2B5EF4-FFF2-40B4-BE49-F238E27FC236}">
                <a16:creationId xmlns:a16="http://schemas.microsoft.com/office/drawing/2014/main" id="{9C82EA07-A307-A882-6016-06F4C505D5BB}"/>
              </a:ext>
            </a:extLst>
          </p:cNvPr>
          <p:cNvSpPr/>
          <p:nvPr/>
        </p:nvSpPr>
        <p:spPr>
          <a:xfrm>
            <a:off x="10054971"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8" name="Star: 5 Points 7">
            <a:extLst>
              <a:ext uri="{FF2B5EF4-FFF2-40B4-BE49-F238E27FC236}">
                <a16:creationId xmlns:a16="http://schemas.microsoft.com/office/drawing/2014/main" id="{331EC6E4-EF82-B2B9-BCF4-25B2756B1C27}"/>
              </a:ext>
            </a:extLst>
          </p:cNvPr>
          <p:cNvSpPr/>
          <p:nvPr/>
        </p:nvSpPr>
        <p:spPr>
          <a:xfrm>
            <a:off x="9389005"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9" name="Star: 5 Points 8">
            <a:extLst>
              <a:ext uri="{FF2B5EF4-FFF2-40B4-BE49-F238E27FC236}">
                <a16:creationId xmlns:a16="http://schemas.microsoft.com/office/drawing/2014/main" id="{083E5ED6-4BA6-9615-9F8C-6FE12BDA6650}"/>
              </a:ext>
            </a:extLst>
          </p:cNvPr>
          <p:cNvSpPr/>
          <p:nvPr/>
        </p:nvSpPr>
        <p:spPr>
          <a:xfrm>
            <a:off x="8643273"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10" name="Group 9">
            <a:extLst>
              <a:ext uri="{FF2B5EF4-FFF2-40B4-BE49-F238E27FC236}">
                <a16:creationId xmlns:a16="http://schemas.microsoft.com/office/drawing/2014/main" id="{BCF51101-639B-1496-DE5B-670AB6C00A12}"/>
              </a:ext>
            </a:extLst>
          </p:cNvPr>
          <p:cNvGrpSpPr/>
          <p:nvPr/>
        </p:nvGrpSpPr>
        <p:grpSpPr>
          <a:xfrm>
            <a:off x="2118342" y="1349524"/>
            <a:ext cx="7969509" cy="357882"/>
            <a:chOff x="2198750" y="2250429"/>
            <a:chExt cx="7969509" cy="357882"/>
          </a:xfrm>
        </p:grpSpPr>
        <p:cxnSp>
          <p:nvCxnSpPr>
            <p:cNvPr id="11" name="Straight Connector 10">
              <a:extLst>
                <a:ext uri="{FF2B5EF4-FFF2-40B4-BE49-F238E27FC236}">
                  <a16:creationId xmlns:a16="http://schemas.microsoft.com/office/drawing/2014/main" id="{E27E1D61-9391-DE5B-5756-8811D53331AF}"/>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12" name="Diamond 11">
              <a:extLst>
                <a:ext uri="{FF2B5EF4-FFF2-40B4-BE49-F238E27FC236}">
                  <a16:creationId xmlns:a16="http://schemas.microsoft.com/office/drawing/2014/main" id="{7A1FB243-B9E4-84EE-E8A2-1860CE4AB52C}"/>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Diamond 12">
              <a:extLst>
                <a:ext uri="{FF2B5EF4-FFF2-40B4-BE49-F238E27FC236}">
                  <a16:creationId xmlns:a16="http://schemas.microsoft.com/office/drawing/2014/main" id="{0BAE11EC-6D78-422E-5416-0FC8FD6D5AC6}"/>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Rectangle 16">
            <a:extLst>
              <a:ext uri="{FF2B5EF4-FFF2-40B4-BE49-F238E27FC236}">
                <a16:creationId xmlns:a16="http://schemas.microsoft.com/office/drawing/2014/main" id="{1C308DB1-7007-BC9A-E7B9-43C0A9524F8F}"/>
              </a:ext>
            </a:extLst>
          </p:cNvPr>
          <p:cNvSpPr/>
          <p:nvPr/>
        </p:nvSpPr>
        <p:spPr>
          <a:xfrm>
            <a:off x="694232" y="2604010"/>
            <a:ext cx="10803535" cy="313932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6600" b="1" cap="none" spc="0" dirty="0">
                <a:ln/>
                <a:solidFill>
                  <a:schemeClr val="accent4"/>
                </a:solidFill>
                <a:effectLst/>
              </a:rPr>
              <a:t>Well done to all the winners</a:t>
            </a:r>
          </a:p>
          <a:p>
            <a:pPr algn="ctr"/>
            <a:r>
              <a:rPr lang="en-US" sz="6600" b="1" dirty="0">
                <a:ln/>
                <a:solidFill>
                  <a:schemeClr val="accent4"/>
                </a:solidFill>
              </a:rPr>
              <a:t>&amp; thank you to everyone who </a:t>
            </a:r>
          </a:p>
          <a:p>
            <a:pPr algn="ctr"/>
            <a:r>
              <a:rPr lang="en-US" sz="6600" b="1" dirty="0">
                <a:ln/>
                <a:solidFill>
                  <a:schemeClr val="accent4"/>
                </a:solidFill>
              </a:rPr>
              <a:t>p</a:t>
            </a:r>
            <a:r>
              <a:rPr lang="en-US" sz="6600" b="1" cap="none" spc="0" dirty="0">
                <a:ln/>
                <a:solidFill>
                  <a:schemeClr val="accent4"/>
                </a:solidFill>
                <a:effectLst/>
              </a:rPr>
              <a:t>laced a nomination.</a:t>
            </a:r>
            <a:endParaRPr lang="en-US" sz="4400" b="1" cap="none" spc="0" dirty="0">
              <a:ln/>
              <a:solidFill>
                <a:schemeClr val="accent4"/>
              </a:solidFill>
              <a:effectLst/>
            </a:endParaRPr>
          </a:p>
        </p:txBody>
      </p:sp>
    </p:spTree>
    <p:extLst>
      <p:ext uri="{BB962C8B-B14F-4D97-AF65-F5344CB8AC3E}">
        <p14:creationId xmlns:p14="http://schemas.microsoft.com/office/powerpoint/2010/main" val="4158306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8C5F2EF-9987-49CC-8575-626DD490512B}">
  <we:reference id="cdbb5c38-15c9-4da0-8eab-5227ff292266" version="3.1.0.0" store="EXCatalog" storeType="EXCatalog"/>
  <we:alternateReferences>
    <we:reference id="WA104380449" version="3.1.0.0" store="en-GB"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160</TotalTime>
  <Words>377</Words>
  <Application>Microsoft Office PowerPoint</Application>
  <PresentationFormat>Widescreen</PresentationFormat>
  <Paragraphs>24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ASHFIELD, Jack (COVENTRY &amp; RUGBY GP ALLIANCE LIMITED)</dc:creator>
  <cp:lastModifiedBy>ASHFIELD, Jack (COVENTRY &amp; RUGBY GP ALLIANCE LIMITED)</cp:lastModifiedBy>
  <cp:revision>15</cp:revision>
  <dcterms:created xsi:type="dcterms:W3CDTF">2024-07-10T10:19:53Z</dcterms:created>
  <dcterms:modified xsi:type="dcterms:W3CDTF">2025-06-11T08:16:52Z</dcterms:modified>
</cp:coreProperties>
</file>